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4"/>
  </p:sldMasterIdLst>
  <p:notesMasterIdLst>
    <p:notesMasterId r:id="rId23"/>
  </p:notesMasterIdLst>
  <p:sldIdLst>
    <p:sldId id="256" r:id="rId5"/>
    <p:sldId id="258" r:id="rId6"/>
    <p:sldId id="273" r:id="rId7"/>
    <p:sldId id="277" r:id="rId8"/>
    <p:sldId id="278" r:id="rId9"/>
    <p:sldId id="279" r:id="rId10"/>
    <p:sldId id="280" r:id="rId11"/>
    <p:sldId id="281" r:id="rId12"/>
    <p:sldId id="282" r:id="rId13"/>
    <p:sldId id="2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72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77">
          <p15:clr>
            <a:srgbClr val="A4A3A4"/>
          </p15:clr>
        </p15:guide>
        <p15:guide id="2" pos="7469">
          <p15:clr>
            <a:srgbClr val="A4A3A4"/>
          </p15:clr>
        </p15:guide>
        <p15:guide id="3" pos="211">
          <p15:clr>
            <a:srgbClr val="A4A3A4"/>
          </p15:clr>
        </p15:guide>
        <p15:guide id="4" orient="horz" pos="3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91685-B3EF-413B-8E19-72E3BD6C2D2F}" v="1" dt="2023-11-24T19:08:48.877"/>
  </p1510:revLst>
</p1510:revInfo>
</file>

<file path=ppt/tableStyles.xml><?xml version="1.0" encoding="utf-8"?>
<a:tblStyleLst xmlns:a="http://schemas.openxmlformats.org/drawingml/2006/main" def="{95B41467-ADC9-4FC6-8D62-94159D77C698}">
  <a:tblStyle styleId="{95B41467-ADC9-4FC6-8D62-94159D77C69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8EB"/>
          </a:solidFill>
        </a:fill>
      </a:tcStyle>
    </a:wholeTbl>
    <a:band1H>
      <a:tcTxStyle/>
      <a:tcStyle>
        <a:tcBdr/>
        <a:fill>
          <a:solidFill>
            <a:srgbClr val="CBCD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D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DCFB9FE-6AB1-4500-901C-C7F2E9D7928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777"/>
        <p:guide pos="7469"/>
        <p:guide pos="211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VANNI Guido" userId="S::gdi@frd.utn.edu.ar::73a56698-4514-4569-8e56-705610b204e6" providerId="AD" clId="Web-{0BE91685-B3EF-413B-8E19-72E3BD6C2D2F}"/>
    <pc:docChg chg="delSld">
      <pc:chgData name="DI VANNI Guido" userId="S::gdi@frd.utn.edu.ar::73a56698-4514-4569-8e56-705610b204e6" providerId="AD" clId="Web-{0BE91685-B3EF-413B-8E19-72E3BD6C2D2F}" dt="2023-11-24T19:08:48.877" v="0"/>
      <pc:docMkLst>
        <pc:docMk/>
      </pc:docMkLst>
      <pc:sldChg chg="del">
        <pc:chgData name="DI VANNI Guido" userId="S::gdi@frd.utn.edu.ar::73a56698-4514-4569-8e56-705610b204e6" providerId="AD" clId="Web-{0BE91685-B3EF-413B-8E19-72E3BD6C2D2F}" dt="2023-11-24T19:08:48.877" v="0"/>
        <pc:sldMkLst>
          <pc:docMk/>
          <pc:sldMk cId="3967572901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3681028" y="8820472"/>
            <a:ext cx="29718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089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252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3011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6061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193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9301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3703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4433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9816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0497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572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56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3574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210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3970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972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70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6403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866454" y="4721939"/>
            <a:ext cx="5075881" cy="467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735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Title slide">
  <p:cSld name=" 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334964" y="334964"/>
            <a:ext cx="11522074" cy="3568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34964" y="4428409"/>
            <a:ext cx="11522074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sz="44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4964" y="5565268"/>
            <a:ext cx="8460000" cy="28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34964" y="3903078"/>
            <a:ext cx="115236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15000">
                <a:schemeClr val="accent2"/>
              </a:gs>
              <a:gs pos="50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700" y="5982254"/>
            <a:ext cx="2520000" cy="5908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334963" y="6201308"/>
            <a:ext cx="8459787" cy="28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Divider 01">
  <p:cSld name="Chapter Divider 0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>
            <a:spLocks noGrp="1"/>
          </p:cNvSpPr>
          <p:nvPr>
            <p:ph type="pic" idx="2"/>
          </p:nvPr>
        </p:nvSpPr>
        <p:spPr>
          <a:xfrm>
            <a:off x="6096000" y="334963"/>
            <a:ext cx="5761038" cy="6189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34963" y="2321799"/>
            <a:ext cx="5473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6836" y="2420888"/>
            <a:ext cx="8778329" cy="201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(blue backgorund)">
  <p:cSld name="Title only (blue backgorund)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70000" marR="0" lvl="0" indent="-1684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334963" y="6418800"/>
            <a:ext cx="28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7037" y="6346800"/>
            <a:ext cx="1080000" cy="2480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5"/>
          <p:cNvCxnSpPr/>
          <p:nvPr/>
        </p:nvCxnSpPr>
        <p:spPr>
          <a:xfrm rot="10800000">
            <a:off x="334962" y="1052736"/>
            <a:ext cx="115200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Blank">
  <p:cSld name=" 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334963" y="6418800"/>
            <a:ext cx="28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7037" y="6346800"/>
            <a:ext cx="1080000" cy="24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Empty 01">
  <p:cSld name=" Empty 0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7037" y="6346800"/>
            <a:ext cx="1080000" cy="24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 Empty 02">
  <p:cSld name=" Empty 0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>
            <a:spLocks noGrp="1"/>
          </p:cNvSpPr>
          <p:nvPr>
            <p:ph type="title"/>
          </p:nvPr>
        </p:nvSpPr>
        <p:spPr>
          <a:xfrm>
            <a:off x="644769" y="188639"/>
            <a:ext cx="10902462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644769" y="1448781"/>
            <a:ext cx="10902462" cy="473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3020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114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14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4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14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2329429" y="6417334"/>
            <a:ext cx="3899434" cy="16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11014701" y="6417463"/>
            <a:ext cx="531753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6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34963" y="288000"/>
            <a:ext cx="11522075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34963" y="1233364"/>
            <a:ext cx="11522075" cy="50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4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23851" y="6418800"/>
            <a:ext cx="9900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34963" y="6418800"/>
            <a:ext cx="288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794" y="6667560"/>
            <a:ext cx="12192000" cy="190440"/>
          </a:xfrm>
          <a:prstGeom prst="rect">
            <a:avLst/>
          </a:prstGeom>
          <a:gradFill>
            <a:gsLst>
              <a:gs pos="0">
                <a:schemeClr val="accent2"/>
              </a:gs>
              <a:gs pos="15000">
                <a:schemeClr val="accent2"/>
              </a:gs>
              <a:gs pos="50000">
                <a:schemeClr val="accent3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270000" marR="0" lvl="0" indent="-1684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77037" y="6346800"/>
            <a:ext cx="1080000" cy="2480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"/>
          <p:cNvCxnSpPr/>
          <p:nvPr/>
        </p:nvCxnSpPr>
        <p:spPr>
          <a:xfrm rot="10800000">
            <a:off x="334962" y="1052736"/>
            <a:ext cx="11520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777">
          <p15:clr>
            <a:srgbClr val="F26B43"/>
          </p15:clr>
        </p15:guide>
        <p15:guide id="4" orient="horz" pos="39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ctrTitle"/>
          </p:nvPr>
        </p:nvSpPr>
        <p:spPr>
          <a:xfrm>
            <a:off x="334964" y="4428409"/>
            <a:ext cx="11522100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s-AR" dirty="0"/>
              <a:t>BÁSCULA FFCC – ACM0</a:t>
            </a:r>
            <a:endParaRPr dirty="0"/>
          </a:p>
        </p:txBody>
      </p:sp>
      <p:sp>
        <p:nvSpPr>
          <p:cNvPr id="108" name="Google Shape;108;p19"/>
          <p:cNvSpPr txBox="1">
            <a:spLocks noGrp="1"/>
          </p:cNvSpPr>
          <p:nvPr>
            <p:ph type="subTitle" idx="1"/>
          </p:nvPr>
        </p:nvSpPr>
        <p:spPr>
          <a:xfrm>
            <a:off x="334964" y="5587038"/>
            <a:ext cx="8460000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solidFill>
                  <a:schemeClr val="accent1"/>
                </a:solidFill>
              </a:rPr>
              <a:t>PRÁCTICA SUPERVISADA 2023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3"/>
          </p:nvPr>
        </p:nvSpPr>
        <p:spPr>
          <a:xfrm>
            <a:off x="334964" y="6160440"/>
            <a:ext cx="8459700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AR" sz="2000" dirty="0">
                <a:solidFill>
                  <a:schemeClr val="accent1"/>
                </a:solidFill>
              </a:rPr>
              <a:t>Guido Di Vanni</a:t>
            </a:r>
            <a:endParaRPr sz="2000" dirty="0">
              <a:solidFill>
                <a:schemeClr val="accent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22422" y="4970096"/>
            <a:ext cx="4644220" cy="443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4000"/>
              </a:lnSpc>
              <a:buClr>
                <a:schemeClr val="dk1"/>
              </a:buClr>
              <a:buSzPts val="1800"/>
            </a:pPr>
            <a:r>
              <a:rPr lang="es-AR" sz="2000" b="1" dirty="0">
                <a:solidFill>
                  <a:schemeClr val="accent1"/>
                </a:solidFill>
              </a:rPr>
              <a:t>Argentina - Buenos Aires - Campana</a:t>
            </a:r>
          </a:p>
        </p:txBody>
      </p:sp>
      <p:pic>
        <p:nvPicPr>
          <p:cNvPr id="1026" name="Picture 2" descr="Archivo:UTN logo.jpg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73" y="4247677"/>
            <a:ext cx="1562709" cy="15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2" b="29352"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Por lo tanto se genero un pequeño algoritmo para iterar el calculo de la longitud optima, basado en las siguientes cotas:</a:t>
            </a:r>
          </a:p>
          <a:p>
            <a:endParaRPr lang="es-MX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4E93ED-0AD8-4245-91D6-16553045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58" y="1833480"/>
            <a:ext cx="6635862" cy="2752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410B0E-BE3E-4298-B8C0-DFA2F9142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178" y="4882551"/>
            <a:ext cx="7429644" cy="9803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35F6753-2D8E-4A2F-951A-91A37750A560}"/>
              </a:ext>
            </a:extLst>
          </p:cNvPr>
          <p:cNvSpPr txBox="1"/>
          <p:nvPr/>
        </p:nvSpPr>
        <p:spPr>
          <a:xfrm>
            <a:off x="3647407" y="5889279"/>
            <a:ext cx="4826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/>
              <a:t>Conclusión: plataforma de 13,5 metros de longitud.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E38A5D-7D36-44C9-BE58-777AA31DF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555" y="3621535"/>
            <a:ext cx="2137599" cy="5444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786E1D-7C08-4306-9760-9C434789B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783" y="4082016"/>
            <a:ext cx="1771897" cy="3810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622D5-8A70-48F0-B35B-82E21397E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783" y="4403113"/>
            <a:ext cx="1943371" cy="36200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776333A-C266-48FA-94F0-0F5C6FA1F6F0}"/>
              </a:ext>
            </a:extLst>
          </p:cNvPr>
          <p:cNvSpPr txBox="1"/>
          <p:nvPr/>
        </p:nvSpPr>
        <p:spPr>
          <a:xfrm>
            <a:off x="1296358" y="4567344"/>
            <a:ext cx="646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itera hasta llegar una LP cerca de la cota mínima:</a:t>
            </a:r>
          </a:p>
          <a:p>
            <a:endParaRPr lang="es-MX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AB06DE-4251-42BE-A0E8-5C3D5C37F00B}"/>
              </a:ext>
            </a:extLst>
          </p:cNvPr>
          <p:cNvSpPr txBox="1"/>
          <p:nvPr/>
        </p:nvSpPr>
        <p:spPr>
          <a:xfrm>
            <a:off x="6596134" y="1935196"/>
            <a:ext cx="6010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1"/>
                </a:solidFill>
              </a:rPr>
              <a:t>LP = Long plataforma -&gt;  12600  (L2 del vagón A) &lt; LP &lt; 16000.</a:t>
            </a:r>
          </a:p>
          <a:p>
            <a:r>
              <a:rPr lang="es-MX" dirty="0">
                <a:solidFill>
                  <a:schemeClr val="accent1"/>
                </a:solidFill>
              </a:rPr>
              <a:t>LT = Long real  </a:t>
            </a:r>
          </a:p>
          <a:p>
            <a:r>
              <a:rPr lang="es-MX" dirty="0">
                <a:solidFill>
                  <a:schemeClr val="accent1"/>
                </a:solidFill>
              </a:rPr>
              <a:t>L4 = Distancia entre centro de </a:t>
            </a:r>
            <a:r>
              <a:rPr lang="es-MX" dirty="0" err="1">
                <a:solidFill>
                  <a:schemeClr val="accent1"/>
                </a:solidFill>
              </a:rPr>
              <a:t>bogies</a:t>
            </a:r>
            <a:r>
              <a:rPr lang="es-MX" dirty="0">
                <a:solidFill>
                  <a:schemeClr val="accent1"/>
                </a:solidFill>
              </a:rPr>
              <a:t>.</a:t>
            </a:r>
          </a:p>
          <a:p>
            <a:r>
              <a:rPr lang="es-MX" dirty="0">
                <a:solidFill>
                  <a:schemeClr val="accent1"/>
                </a:solidFill>
              </a:rPr>
              <a:t>LR = 4000, es la distancia a la rueda del siguiente vagón.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B018171E-F553-4A90-BC1F-3146E39575F1}"/>
              </a:ext>
            </a:extLst>
          </p:cNvPr>
          <p:cNvCxnSpPr>
            <a:cxnSpLocks/>
          </p:cNvCxnSpPr>
          <p:nvPr/>
        </p:nvCxnSpPr>
        <p:spPr>
          <a:xfrm>
            <a:off x="10249507" y="2889303"/>
            <a:ext cx="0" cy="493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1AE5F46-DAB3-4456-9C11-DA8FF38DE6B3}"/>
              </a:ext>
            </a:extLst>
          </p:cNvPr>
          <p:cNvSpPr txBox="1"/>
          <p:nvPr/>
        </p:nvSpPr>
        <p:spPr>
          <a:xfrm>
            <a:off x="8473852" y="3363104"/>
            <a:ext cx="646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Se determina el factor de interferencia</a:t>
            </a:r>
          </a:p>
        </p:txBody>
      </p:sp>
    </p:spTree>
    <p:extLst>
      <p:ext uri="{BB962C8B-B14F-4D97-AF65-F5344CB8AC3E}">
        <p14:creationId xmlns:p14="http://schemas.microsoft.com/office/powerpoint/2010/main" val="27728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3"/>
            </a:pPr>
            <a:r>
              <a:rPr lang="es-MX" b="1" dirty="0"/>
              <a:t>Diseño y análisis estructural.</a:t>
            </a:r>
          </a:p>
        </p:txBody>
      </p:sp>
      <p:sp>
        <p:nvSpPr>
          <p:cNvPr id="9" name="Google Shape;417;p2">
            <a:extLst>
              <a:ext uri="{FF2B5EF4-FFF2-40B4-BE49-F238E27FC236}">
                <a16:creationId xmlns:a16="http://schemas.microsoft.com/office/drawing/2014/main" id="{C796B541-AE62-4EDA-954A-1B67CDA7BE44}"/>
              </a:ext>
            </a:extLst>
          </p:cNvPr>
          <p:cNvSpPr/>
          <p:nvPr/>
        </p:nvSpPr>
        <p:spPr>
          <a:xfrm>
            <a:off x="1616597" y="1855702"/>
            <a:ext cx="1665469" cy="1438316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PROPUESTA</a:t>
            </a:r>
          </a:p>
          <a:p>
            <a:pPr algn="ctr"/>
            <a:r>
              <a:rPr lang="es-MX" sz="1600" b="1" dirty="0">
                <a:solidFill>
                  <a:schemeClr val="lt1"/>
                </a:solidFill>
              </a:rPr>
              <a:t>DE</a:t>
            </a:r>
          </a:p>
          <a:p>
            <a:pPr algn="ctr"/>
            <a:r>
              <a:rPr lang="es-MX" sz="1600" b="1" dirty="0">
                <a:solidFill>
                  <a:schemeClr val="lt1"/>
                </a:solidFill>
              </a:rPr>
              <a:t>DISEÑO</a:t>
            </a:r>
            <a:endParaRPr lang="es-AR" sz="1600" b="1" dirty="0">
              <a:solidFill>
                <a:schemeClr val="lt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1D985F-6093-4952-897F-5A76C5C2AE5D}"/>
              </a:ext>
            </a:extLst>
          </p:cNvPr>
          <p:cNvSpPr txBox="1"/>
          <p:nvPr/>
        </p:nvSpPr>
        <p:spPr>
          <a:xfrm>
            <a:off x="4188427" y="1925661"/>
            <a:ext cx="77181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utilizan dos perfiles </a:t>
            </a:r>
            <a:r>
              <a:rPr lang="es-MX" b="1" dirty="0"/>
              <a:t>IPN 400 </a:t>
            </a:r>
            <a:r>
              <a:rPr lang="es-MX" dirty="0"/>
              <a:t>longitudinales separados 1740 mm vinculados transversalmente por perfiles </a:t>
            </a:r>
            <a:r>
              <a:rPr lang="es-MX" b="1" dirty="0"/>
              <a:t>IPN 200 </a:t>
            </a:r>
            <a:r>
              <a:rPr lang="es-MX" dirty="0"/>
              <a:t>(11 unidades). Por debajo se ubican las </a:t>
            </a:r>
            <a:r>
              <a:rPr lang="es-MX" b="1" dirty="0"/>
              <a:t>celdas de carga con las bases </a:t>
            </a:r>
            <a:r>
              <a:rPr lang="es-MX" dirty="0"/>
              <a:t>de unión correspondientes. Las bases de las celdas de carga en la parte superior la placa de contacto será de 200x200 mm y en la parte inferior 400x400mm de espesor de 1”.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94DCCAC-E2B3-464E-BBC9-9A2A1F9D405E}"/>
              </a:ext>
            </a:extLst>
          </p:cNvPr>
          <p:cNvCxnSpPr>
            <a:cxnSpLocks/>
          </p:cNvCxnSpPr>
          <p:nvPr/>
        </p:nvCxnSpPr>
        <p:spPr>
          <a:xfrm>
            <a:off x="3386175" y="2243117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E638FB01-B905-4EA0-AE2A-D966631B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4" y="3429000"/>
            <a:ext cx="6367867" cy="26821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261431-2CFA-42DD-8C1F-79C3B4C95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391" y="3051171"/>
            <a:ext cx="4897424" cy="2965953"/>
          </a:xfrm>
          <a:prstGeom prst="rect">
            <a:avLst/>
          </a:prstGeom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A4AF0F6-05E0-40B0-A01A-2FEAA0281BEB}"/>
              </a:ext>
            </a:extLst>
          </p:cNvPr>
          <p:cNvCxnSpPr>
            <a:cxnSpLocks/>
          </p:cNvCxnSpPr>
          <p:nvPr/>
        </p:nvCxnSpPr>
        <p:spPr>
          <a:xfrm>
            <a:off x="9069953" y="5330757"/>
            <a:ext cx="43815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4C1524A-EEB4-4CB3-852E-C8BDB53DC064}"/>
              </a:ext>
            </a:extLst>
          </p:cNvPr>
          <p:cNvCxnSpPr>
            <a:cxnSpLocks/>
          </p:cNvCxnSpPr>
          <p:nvPr/>
        </p:nvCxnSpPr>
        <p:spPr>
          <a:xfrm flipH="1">
            <a:off x="7467600" y="5191125"/>
            <a:ext cx="706609" cy="438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E87EB9E-8F88-4FF7-82AA-ED760360C136}"/>
              </a:ext>
            </a:extLst>
          </p:cNvPr>
          <p:cNvCxnSpPr>
            <a:cxnSpLocks/>
          </p:cNvCxnSpPr>
          <p:nvPr/>
        </p:nvCxnSpPr>
        <p:spPr>
          <a:xfrm>
            <a:off x="10619053" y="4770059"/>
            <a:ext cx="478980" cy="306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688C74E-C651-48A8-8845-3E734461112B}"/>
              </a:ext>
            </a:extLst>
          </p:cNvPr>
          <p:cNvSpPr txBox="1"/>
          <p:nvPr/>
        </p:nvSpPr>
        <p:spPr>
          <a:xfrm>
            <a:off x="10163682" y="5099924"/>
            <a:ext cx="186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1"/>
                </a:solidFill>
              </a:rPr>
              <a:t>Base con las celdas de carga</a:t>
            </a:r>
            <a:endParaRPr lang="es-AR" sz="1200" b="1" dirty="0">
              <a:solidFill>
                <a:schemeClr val="accent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D69642-AB74-4997-8DD4-D95F0E84F7A3}"/>
              </a:ext>
            </a:extLst>
          </p:cNvPr>
          <p:cNvSpPr txBox="1"/>
          <p:nvPr/>
        </p:nvSpPr>
        <p:spPr>
          <a:xfrm>
            <a:off x="8750351" y="5595541"/>
            <a:ext cx="186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1"/>
                </a:solidFill>
              </a:rPr>
              <a:t>IPN 400</a:t>
            </a:r>
            <a:endParaRPr lang="es-AR" sz="1200" b="1" dirty="0">
              <a:solidFill>
                <a:schemeClr val="accent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99B933C-C6D3-412F-9894-55569A509E01}"/>
              </a:ext>
            </a:extLst>
          </p:cNvPr>
          <p:cNvSpPr txBox="1"/>
          <p:nvPr/>
        </p:nvSpPr>
        <p:spPr>
          <a:xfrm>
            <a:off x="6147641" y="5524945"/>
            <a:ext cx="186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1"/>
                </a:solidFill>
              </a:rPr>
              <a:t>IPN 200</a:t>
            </a:r>
            <a:endParaRPr lang="es-AR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4"/>
            </a:pPr>
            <a:r>
              <a:rPr lang="es-MX" b="1" dirty="0"/>
              <a:t>Estudio de fuerzas y posición de celdas de carga.</a:t>
            </a:r>
          </a:p>
        </p:txBody>
      </p:sp>
      <p:sp>
        <p:nvSpPr>
          <p:cNvPr id="9" name="Google Shape;417;p2">
            <a:extLst>
              <a:ext uri="{FF2B5EF4-FFF2-40B4-BE49-F238E27FC236}">
                <a16:creationId xmlns:a16="http://schemas.microsoft.com/office/drawing/2014/main" id="{C796B541-AE62-4EDA-954A-1B67CDA7BE44}"/>
              </a:ext>
            </a:extLst>
          </p:cNvPr>
          <p:cNvSpPr/>
          <p:nvPr/>
        </p:nvSpPr>
        <p:spPr>
          <a:xfrm>
            <a:off x="1631505" y="1956514"/>
            <a:ext cx="1665469" cy="453310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CELDAS</a:t>
            </a:r>
            <a:endParaRPr lang="es-AR" sz="1600" b="1" dirty="0">
              <a:solidFill>
                <a:schemeClr val="lt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1D985F-6093-4952-897F-5A76C5C2AE5D}"/>
              </a:ext>
            </a:extLst>
          </p:cNvPr>
          <p:cNvSpPr txBox="1"/>
          <p:nvPr/>
        </p:nvSpPr>
        <p:spPr>
          <a:xfrm>
            <a:off x="4238625" y="1981120"/>
            <a:ext cx="632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las decide ubicar en X1 = 200 mm; X2 = 3475 mm; X3 = 10025 mm; X4 = 13300 </a:t>
            </a:r>
            <a:r>
              <a:rPr lang="es-MX" dirty="0" err="1"/>
              <a:t>mm.</a:t>
            </a:r>
            <a:endParaRPr lang="es-MX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94DCCAC-E2B3-464E-BBC9-9A2A1F9D405E}"/>
              </a:ext>
            </a:extLst>
          </p:cNvPr>
          <p:cNvCxnSpPr>
            <a:cxnSpLocks/>
          </p:cNvCxnSpPr>
          <p:nvPr/>
        </p:nvCxnSpPr>
        <p:spPr>
          <a:xfrm>
            <a:off x="3414750" y="2183169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417;p2">
            <a:extLst>
              <a:ext uri="{FF2B5EF4-FFF2-40B4-BE49-F238E27FC236}">
                <a16:creationId xmlns:a16="http://schemas.microsoft.com/office/drawing/2014/main" id="{25FE572C-B53D-4EB5-AA59-AA91D89915FE}"/>
              </a:ext>
            </a:extLst>
          </p:cNvPr>
          <p:cNvSpPr/>
          <p:nvPr/>
        </p:nvSpPr>
        <p:spPr>
          <a:xfrm>
            <a:off x="1631504" y="2725291"/>
            <a:ext cx="1665469" cy="453310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CARGAS</a:t>
            </a:r>
            <a:endParaRPr lang="es-AR" sz="1600" b="1" dirty="0">
              <a:solidFill>
                <a:schemeClr val="lt1"/>
              </a:solidFill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F64D9C0-87BE-4671-A688-4BF5F499619D}"/>
              </a:ext>
            </a:extLst>
          </p:cNvPr>
          <p:cNvCxnSpPr>
            <a:cxnSpLocks/>
          </p:cNvCxnSpPr>
          <p:nvPr/>
        </p:nvCxnSpPr>
        <p:spPr>
          <a:xfrm>
            <a:off x="3414750" y="2951946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5BB3168-E4DC-485E-AFBD-C0A24879F55E}"/>
              </a:ext>
            </a:extLst>
          </p:cNvPr>
          <p:cNvSpPr txBox="1"/>
          <p:nvPr/>
        </p:nvSpPr>
        <p:spPr>
          <a:xfrm>
            <a:off x="4226528" y="2797117"/>
            <a:ext cx="76416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toma el </a:t>
            </a:r>
            <a:r>
              <a:rPr lang="es-MX" b="1" dirty="0"/>
              <a:t>caso A</a:t>
            </a:r>
            <a:r>
              <a:rPr lang="es-MX" dirty="0"/>
              <a:t> respectivamente el </a:t>
            </a:r>
            <a:r>
              <a:rPr lang="es-MX" b="1" dirty="0"/>
              <a:t>vagón más largo y más común </a:t>
            </a:r>
            <a:r>
              <a:rPr lang="es-MX" dirty="0"/>
              <a:t>posicionado en el centro de la báscula.</a:t>
            </a:r>
          </a:p>
          <a:p>
            <a:endParaRPr lang="es-MX" dirty="0"/>
          </a:p>
          <a:p>
            <a:r>
              <a:rPr lang="es-MX" dirty="0"/>
              <a:t>Carga máxima de un </a:t>
            </a:r>
            <a:r>
              <a:rPr lang="es-MX" dirty="0" err="1"/>
              <a:t>vagon</a:t>
            </a:r>
            <a:r>
              <a:rPr lang="es-MX" dirty="0"/>
              <a:t> es 50 </a:t>
            </a:r>
            <a:r>
              <a:rPr lang="es-MX" dirty="0" err="1"/>
              <a:t>tn</a:t>
            </a:r>
            <a:r>
              <a:rPr lang="es-MX" dirty="0"/>
              <a:t> , con un factor de seguridad de 1,8 </a:t>
            </a:r>
          </a:p>
          <a:p>
            <a:endParaRPr lang="es-MX" dirty="0"/>
          </a:p>
          <a:p>
            <a:pPr algn="ctr"/>
            <a:r>
              <a:rPr lang="es-MX" b="1" dirty="0"/>
              <a:t>F total = 50000 kg * 1,8 = 90000 kg</a:t>
            </a:r>
          </a:p>
          <a:p>
            <a:pPr algn="ctr"/>
            <a:endParaRPr lang="es-MX" b="1" dirty="0"/>
          </a:p>
          <a:p>
            <a:r>
              <a:rPr lang="es-MX" dirty="0"/>
              <a:t>Para este análisis se toma la carga sobre uno de los perfiles principales, por lo tanto, el peso total del vagón se divide en los 4 ejes, 2 delanteros y 2 traseros, y finalmente en las ruedas que entran en contacto con el riel.</a:t>
            </a:r>
          </a:p>
          <a:p>
            <a:endParaRPr lang="es-MX" b="1" dirty="0"/>
          </a:p>
          <a:p>
            <a:pPr algn="ctr"/>
            <a:r>
              <a:rPr lang="es-MX" sz="1600" b="1" dirty="0">
                <a:solidFill>
                  <a:schemeClr val="accent1"/>
                </a:solidFill>
              </a:rPr>
              <a:t>F rueda = 11250 kg = 110,32 kN</a:t>
            </a:r>
          </a:p>
          <a:p>
            <a:pPr algn="ctr"/>
            <a:endParaRPr lang="es-MX" dirty="0"/>
          </a:p>
          <a:p>
            <a:r>
              <a:rPr lang="es-MX" dirty="0"/>
              <a:t>Posicionadas en X1 = 475 mm; X2 = 2305 mm; X3 = 11195; X4 = 13025 </a:t>
            </a:r>
            <a:r>
              <a:rPr lang="es-MX" dirty="0" err="1"/>
              <a:t>mm.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50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13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5"/>
            </a:pPr>
            <a:r>
              <a:rPr lang="es-MX" b="1" dirty="0"/>
              <a:t>Estudio de fuerzas</a:t>
            </a:r>
          </a:p>
        </p:txBody>
      </p:sp>
      <p:sp>
        <p:nvSpPr>
          <p:cNvPr id="9" name="Google Shape;417;p2">
            <a:extLst>
              <a:ext uri="{FF2B5EF4-FFF2-40B4-BE49-F238E27FC236}">
                <a16:creationId xmlns:a16="http://schemas.microsoft.com/office/drawing/2014/main" id="{C796B541-AE62-4EDA-954A-1B67CDA7BE44}"/>
              </a:ext>
            </a:extLst>
          </p:cNvPr>
          <p:cNvSpPr/>
          <p:nvPr/>
        </p:nvSpPr>
        <p:spPr>
          <a:xfrm>
            <a:off x="1631505" y="1956514"/>
            <a:ext cx="1665469" cy="738664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ESTUDIO DE FUERZAS</a:t>
            </a:r>
            <a:endParaRPr lang="es-AR" sz="1600" b="1" dirty="0">
              <a:solidFill>
                <a:schemeClr val="lt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1D985F-6093-4952-897F-5A76C5C2AE5D}"/>
              </a:ext>
            </a:extLst>
          </p:cNvPr>
          <p:cNvSpPr txBox="1"/>
          <p:nvPr/>
        </p:nvSpPr>
        <p:spPr>
          <a:xfrm>
            <a:off x="4238625" y="1981120"/>
            <a:ext cx="6321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Al momento de detenerse el tren existen solos cargas en el eje Y por lo tanto se toma cada conjunto de celda de carga como un vinculo simple y resulta en un </a:t>
            </a:r>
            <a:r>
              <a:rPr lang="es-MX" b="1" dirty="0"/>
              <a:t>sistema hiperestático.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94DCCAC-E2B3-464E-BBC9-9A2A1F9D405E}"/>
              </a:ext>
            </a:extLst>
          </p:cNvPr>
          <p:cNvCxnSpPr>
            <a:cxnSpLocks/>
          </p:cNvCxnSpPr>
          <p:nvPr/>
        </p:nvCxnSpPr>
        <p:spPr>
          <a:xfrm>
            <a:off x="3414750" y="2183169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FBE5B220-C69C-417D-A7DB-835B64CB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551" y="4589401"/>
            <a:ext cx="5970810" cy="96586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DA3EFE4-FC84-432A-BD92-FF92C10F9F52}"/>
              </a:ext>
            </a:extLst>
          </p:cNvPr>
          <p:cNvSpPr txBox="1"/>
          <p:nvPr/>
        </p:nvSpPr>
        <p:spPr>
          <a:xfrm>
            <a:off x="1782540" y="5832478"/>
            <a:ext cx="2456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err="1"/>
              <a:t>Mmax</a:t>
            </a:r>
            <a:r>
              <a:rPr lang="es-MX" b="1" dirty="0"/>
              <a:t> = 80,5 </a:t>
            </a:r>
            <a:r>
              <a:rPr lang="es-MX" b="1" dirty="0" err="1"/>
              <a:t>kNm</a:t>
            </a:r>
            <a:endParaRPr lang="es-MX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018EF65-B46B-4F73-B961-E51A8443BB56}"/>
              </a:ext>
            </a:extLst>
          </p:cNvPr>
          <p:cNvSpPr txBox="1"/>
          <p:nvPr/>
        </p:nvSpPr>
        <p:spPr>
          <a:xfrm>
            <a:off x="7441444" y="5832477"/>
            <a:ext cx="286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/>
              <a:t>Deflexión máxima de 1mm.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4870025-8DD6-4C40-B7FC-69002E157296}"/>
              </a:ext>
            </a:extLst>
          </p:cNvPr>
          <p:cNvSpPr txBox="1"/>
          <p:nvPr/>
        </p:nvSpPr>
        <p:spPr>
          <a:xfrm>
            <a:off x="1558740" y="2745706"/>
            <a:ext cx="17382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Nota: se considera uno de los vínculos como doble para poder llevar a acabo el calculo utilizando el software </a:t>
            </a:r>
            <a:r>
              <a:rPr lang="es-MX" sz="1050" i="1" dirty="0" err="1"/>
              <a:t>Ftool</a:t>
            </a:r>
            <a:r>
              <a:rPr lang="es-MX" sz="1050" i="1" dirty="0"/>
              <a:t>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F520F09-FF9A-42CD-A27B-818D4282431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1" y="4407347"/>
            <a:ext cx="4914900" cy="144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69FF9B7-B83F-4EBF-B903-2A13B90E7D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29" y="2813097"/>
            <a:ext cx="5591939" cy="159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1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5"/>
            </a:pPr>
            <a:r>
              <a:rPr lang="es-MX" b="1" dirty="0"/>
              <a:t>Estudio de fuerzas.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1D985F-6093-4952-897F-5A76C5C2AE5D}"/>
              </a:ext>
            </a:extLst>
          </p:cNvPr>
          <p:cNvSpPr txBox="1"/>
          <p:nvPr/>
        </p:nvSpPr>
        <p:spPr>
          <a:xfrm>
            <a:off x="1781175" y="1686020"/>
            <a:ext cx="632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Se verifica por elemento finito utilizando SolidWorks </a:t>
            </a:r>
            <a:r>
              <a:rPr lang="es-MX" b="1" dirty="0" err="1"/>
              <a:t>Simulation</a:t>
            </a:r>
            <a:endParaRPr lang="es-MX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2CDE0CE-A7D5-418F-BD30-97A0427E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2" y="2033074"/>
            <a:ext cx="5679625" cy="33616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EDB3C47-25B2-468F-AAB2-5A8516362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25" y="2033074"/>
            <a:ext cx="5833234" cy="336161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580FF83-CFE4-4CC9-B9B0-1D3F26997241}"/>
              </a:ext>
            </a:extLst>
          </p:cNvPr>
          <p:cNvSpPr txBox="1"/>
          <p:nvPr/>
        </p:nvSpPr>
        <p:spPr>
          <a:xfrm>
            <a:off x="1249279" y="5320094"/>
            <a:ext cx="9886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AR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s-MX" b="0" i="0" u="none" strike="noStrike" baseline="0" dirty="0">
                <a:solidFill>
                  <a:srgbClr val="00AF50"/>
                </a:solidFill>
                <a:latin typeface="+mj-lt"/>
              </a:rPr>
              <a:t>✓ </a:t>
            </a:r>
            <a:r>
              <a:rPr lang="es-MX" b="1" dirty="0">
                <a:latin typeface="+mj-lt"/>
              </a:rPr>
              <a:t>P</a:t>
            </a:r>
            <a:r>
              <a:rPr lang="es-MX" b="1" i="0" u="none" strike="noStrike" baseline="0" dirty="0">
                <a:solidFill>
                  <a:srgbClr val="000000"/>
                </a:solidFill>
                <a:latin typeface="+mj-lt"/>
              </a:rPr>
              <a:t>erfiles IPN 400 verifican tanto por deflexión máxima y por tensión generada por el momento flector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r>
              <a:rPr lang="es-MX" b="0" i="0" u="none" strike="noStrike" baseline="0" dirty="0">
                <a:solidFill>
                  <a:srgbClr val="00AF50"/>
                </a:solidFill>
                <a:latin typeface="+mj-lt"/>
              </a:rPr>
              <a:t>✓ 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+mj-lt"/>
              </a:rPr>
              <a:t>Las </a:t>
            </a:r>
            <a:r>
              <a:rPr lang="es-MX" b="1" i="0" u="none" strike="noStrike" baseline="0" dirty="0">
                <a:solidFill>
                  <a:srgbClr val="000000"/>
                </a:solidFill>
                <a:latin typeface="+mj-lt"/>
              </a:rPr>
              <a:t>vigas transversales IPN 200 también verifican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+mj-lt"/>
              </a:rPr>
              <a:t>, lógicamente son las menos solicitadas y podrían utilizarse un perfil de denominación más baja, pero para este caso cumple con la necesidad del uso de material existente en la planta. </a:t>
            </a:r>
            <a:r>
              <a:rPr lang="es-MX" b="1" i="0" u="none" strike="noStrike" baseline="0" dirty="0">
                <a:solidFill>
                  <a:srgbClr val="000000"/>
                </a:solidFill>
                <a:latin typeface="+mj-lt"/>
              </a:rPr>
              <a:t>Aportan rigidez al sistema. </a:t>
            </a:r>
            <a:endParaRPr lang="es-MX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15317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997947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ESPECIFICACION CELDAS DE CARGA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81428"/>
            <a:ext cx="43373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Las celdas de carga deben soportar por lo menos 11250 kg una.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latin typeface="Arial" panose="020B0604020202020204" pitchFamily="34" charset="0"/>
              </a:rPr>
              <a:t>Con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un coeficiente de seguridad de 2 que la llevaría a 22500 kg por lo que por </a:t>
            </a:r>
            <a:r>
              <a:rPr lang="es-MX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catálogo (Cardinal </a:t>
            </a:r>
            <a:r>
              <a:rPr lang="es-MX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Scale</a:t>
            </a:r>
            <a:r>
              <a:rPr lang="es-MX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 propone el siguiente modelo 50K SCA que posee una capacidad de 26880 kg. </a:t>
            </a:r>
            <a:endParaRPr lang="es-MX" sz="11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656848-954E-4A36-8E1B-3AAE38597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313" y="2197944"/>
            <a:ext cx="2994212" cy="33396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A78F8B-ED1D-4A3D-BA07-38C729025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497" y="1529907"/>
            <a:ext cx="2234278" cy="400773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B7F07A6-45F3-4566-8EBF-9EEFAA9485A8}"/>
              </a:ext>
            </a:extLst>
          </p:cNvPr>
          <p:cNvSpPr/>
          <p:nvPr/>
        </p:nvSpPr>
        <p:spPr>
          <a:xfrm>
            <a:off x="9105900" y="4762500"/>
            <a:ext cx="1943807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E13E8E8-6DBC-4836-A34A-37C2453EF548}"/>
              </a:ext>
            </a:extLst>
          </p:cNvPr>
          <p:cNvCxnSpPr/>
          <p:nvPr/>
        </p:nvCxnSpPr>
        <p:spPr>
          <a:xfrm>
            <a:off x="4352925" y="3533775"/>
            <a:ext cx="1123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46CC0B4-0BA2-45DD-B10C-C4BCB50A8E63}"/>
              </a:ext>
            </a:extLst>
          </p:cNvPr>
          <p:cNvCxnSpPr/>
          <p:nvPr/>
        </p:nvCxnSpPr>
        <p:spPr>
          <a:xfrm flipV="1">
            <a:off x="4352925" y="2914650"/>
            <a:ext cx="0" cy="619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5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997947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DISCUSION Y CONCLUSION</a:t>
            </a:r>
            <a:endParaRPr sz="4000" dirty="0"/>
          </a:p>
        </p:txBody>
      </p:sp>
      <p:sp>
        <p:nvSpPr>
          <p:cNvPr id="10" name="Google Shape;417;p2">
            <a:extLst>
              <a:ext uri="{FF2B5EF4-FFF2-40B4-BE49-F238E27FC236}">
                <a16:creationId xmlns:a16="http://schemas.microsoft.com/office/drawing/2014/main" id="{23024359-E838-44AB-8D80-67915B406091}"/>
              </a:ext>
            </a:extLst>
          </p:cNvPr>
          <p:cNvSpPr/>
          <p:nvPr/>
        </p:nvSpPr>
        <p:spPr>
          <a:xfrm>
            <a:off x="1631505" y="1304884"/>
            <a:ext cx="1665469" cy="1438316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DISCUSION</a:t>
            </a:r>
            <a:endParaRPr lang="es-AR" sz="1600" b="1" dirty="0">
              <a:solidFill>
                <a:schemeClr val="lt1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DC5996C-CA19-4009-A55D-ED15800C6477}"/>
              </a:ext>
            </a:extLst>
          </p:cNvPr>
          <p:cNvCxnSpPr>
            <a:cxnSpLocks/>
          </p:cNvCxnSpPr>
          <p:nvPr/>
        </p:nvCxnSpPr>
        <p:spPr>
          <a:xfrm>
            <a:off x="3395700" y="1938317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7BA9B7-AC75-43F2-B063-D42467306C9E}"/>
              </a:ext>
            </a:extLst>
          </p:cNvPr>
          <p:cNvSpPr txBox="1"/>
          <p:nvPr/>
        </p:nvSpPr>
        <p:spPr>
          <a:xfrm>
            <a:off x="4159746" y="1304884"/>
            <a:ext cx="745122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/>
              <a:t>El método de pesaje estático </a:t>
            </a:r>
            <a:r>
              <a:rPr lang="es-MX" sz="1400" b="1" dirty="0"/>
              <a:t>aumenta el tiempo </a:t>
            </a:r>
            <a:r>
              <a:rPr lang="es-MX" sz="1400" dirty="0"/>
              <a:t>de operación de descarga, ya que la formación pasa 2 veces (empujando y tirando) para obtener el pesaje final. Implica </a:t>
            </a:r>
            <a:r>
              <a:rPr lang="es-MX" sz="1400" b="1" dirty="0"/>
              <a:t>duplicar el personal.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sz="1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/>
              <a:t>L</a:t>
            </a:r>
            <a:r>
              <a:rPr lang="es-MX" sz="1400" dirty="0"/>
              <a:t>a </a:t>
            </a:r>
            <a:r>
              <a:rPr lang="es-MX" sz="1400" b="1" dirty="0"/>
              <a:t>obra civil es muy grande </a:t>
            </a:r>
            <a:r>
              <a:rPr lang="es-MX" sz="1400" dirty="0"/>
              <a:t>(demora por lo menos dos semanas) ya que se debe realizar una </a:t>
            </a:r>
            <a:r>
              <a:rPr lang="es-MX" sz="1400" b="1" dirty="0"/>
              <a:t>fosa </a:t>
            </a:r>
            <a:r>
              <a:rPr lang="es-MX" sz="1400" dirty="0"/>
              <a:t>y luego instalar los módulos de la plataforma.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MX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400" dirty="0"/>
              <a:t>Al tener una </a:t>
            </a:r>
            <a:r>
              <a:rPr lang="es-MX" sz="1400" b="1" dirty="0"/>
              <a:t>fosa</a:t>
            </a:r>
            <a:r>
              <a:rPr lang="es-MX" sz="1400" dirty="0"/>
              <a:t> implica también instalar un </a:t>
            </a:r>
            <a:r>
              <a:rPr lang="es-MX" sz="1400" b="1" dirty="0"/>
              <a:t>sistema de bombeo de agua </a:t>
            </a:r>
            <a:r>
              <a:rPr lang="es-MX" sz="1400" dirty="0"/>
              <a:t>para evitar el desgaste prematuro de la instalación por la lluvia.</a:t>
            </a:r>
          </a:p>
          <a:p>
            <a:pPr>
              <a:lnSpc>
                <a:spcPct val="150000"/>
              </a:lnSpc>
            </a:pPr>
            <a:endParaRPr lang="es-MX" sz="1400" dirty="0"/>
          </a:p>
          <a:p>
            <a:endParaRPr lang="es-AR" dirty="0"/>
          </a:p>
        </p:txBody>
      </p:sp>
      <p:sp>
        <p:nvSpPr>
          <p:cNvPr id="17" name="Google Shape;417;p2">
            <a:extLst>
              <a:ext uri="{FF2B5EF4-FFF2-40B4-BE49-F238E27FC236}">
                <a16:creationId xmlns:a16="http://schemas.microsoft.com/office/drawing/2014/main" id="{D0BAEAEF-7A63-4018-8572-AB52762027C1}"/>
              </a:ext>
            </a:extLst>
          </p:cNvPr>
          <p:cNvSpPr/>
          <p:nvPr/>
        </p:nvSpPr>
        <p:spPr>
          <a:xfrm>
            <a:off x="1638058" y="3648075"/>
            <a:ext cx="1665469" cy="1438316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CONCLUSION</a:t>
            </a:r>
            <a:endParaRPr lang="es-AR" sz="1600" b="1" dirty="0">
              <a:solidFill>
                <a:schemeClr val="lt1"/>
              </a:solidFill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31F055EB-07E6-4F4B-9052-38A91B55D75E}"/>
              </a:ext>
            </a:extLst>
          </p:cNvPr>
          <p:cNvCxnSpPr>
            <a:cxnSpLocks/>
          </p:cNvCxnSpPr>
          <p:nvPr/>
        </p:nvCxnSpPr>
        <p:spPr>
          <a:xfrm>
            <a:off x="3395700" y="4367233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4BB1AD0-5C7F-4273-9CFC-0C3E81310DCD}"/>
              </a:ext>
            </a:extLst>
          </p:cNvPr>
          <p:cNvSpPr txBox="1"/>
          <p:nvPr/>
        </p:nvSpPr>
        <p:spPr>
          <a:xfrm>
            <a:off x="4181874" y="4132284"/>
            <a:ext cx="7451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La </a:t>
            </a:r>
            <a:r>
              <a:rPr lang="es-MX" b="1" dirty="0"/>
              <a:t>ingeniería básica de la instalación de la plataforma de pesaje estático </a:t>
            </a:r>
            <a:r>
              <a:rPr lang="es-MX" b="1" dirty="0">
                <a:solidFill>
                  <a:srgbClr val="00B050"/>
                </a:solidFill>
              </a:rPr>
              <a:t>verifica</a:t>
            </a:r>
            <a:r>
              <a:rPr lang="es-MX" dirty="0"/>
              <a:t> para las condiciones del sistema dadas , aun así, por cuestiones cualitativas del proyecto (ofertas de los proveedores, métodos de instalación, tiempos </a:t>
            </a:r>
            <a:r>
              <a:rPr lang="es-MX" dirty="0" err="1"/>
              <a:t>etc</a:t>
            </a:r>
            <a:r>
              <a:rPr lang="es-MX" dirty="0"/>
              <a:t>) también </a:t>
            </a:r>
            <a:r>
              <a:rPr lang="es-MX" b="1" dirty="0">
                <a:solidFill>
                  <a:srgbClr val="0070C0"/>
                </a:solidFill>
              </a:rPr>
              <a:t>se recomienda evaluar el uso de un método de pesaje dinámico.</a:t>
            </a:r>
            <a:endParaRPr lang="es-A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17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997947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ODS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B01D5A-043A-4BCB-8AAE-5D446B7476B5}"/>
              </a:ext>
            </a:extLst>
          </p:cNvPr>
          <p:cNvSpPr txBox="1"/>
          <p:nvPr/>
        </p:nvSpPr>
        <p:spPr>
          <a:xfrm>
            <a:off x="1631505" y="1481428"/>
            <a:ext cx="997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 el marco de la Agenda 2030 para el Desarrollo Sostenible, se propone el siguiente proyecto de innovación social que busca contribuir al cumplimiento de los Objetivos de Desarrollo Sostenible (ODS) número </a:t>
            </a:r>
            <a:r>
              <a:rPr lang="es-MX" b="1" dirty="0">
                <a:solidFill>
                  <a:srgbClr val="00B050"/>
                </a:solidFill>
              </a:rPr>
              <a:t>8, 9 y 12.</a:t>
            </a:r>
          </a:p>
        </p:txBody>
      </p:sp>
      <p:pic>
        <p:nvPicPr>
          <p:cNvPr id="1026" name="Picture 2" descr="La Asamblea General adopta la Agenda 2030 para el Desarrollo Sostenible -  Desarrollo Sostenible">
            <a:extLst>
              <a:ext uri="{FF2B5EF4-FFF2-40B4-BE49-F238E27FC236}">
                <a16:creationId xmlns:a16="http://schemas.microsoft.com/office/drawing/2014/main" id="{4F5864D4-07C0-4ED1-BC31-C1A2BF27B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 b="18611"/>
          <a:stretch/>
        </p:blipFill>
        <p:spPr bwMode="auto">
          <a:xfrm>
            <a:off x="5500464" y="2141315"/>
            <a:ext cx="6421692" cy="35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DB78749-DAFB-4333-9537-56EAC361A622}"/>
              </a:ext>
            </a:extLst>
          </p:cNvPr>
          <p:cNvSpPr txBox="1"/>
          <p:nvPr/>
        </p:nvSpPr>
        <p:spPr>
          <a:xfrm>
            <a:off x="1631505" y="2760471"/>
            <a:ext cx="38689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i="0" u="none" strike="noStrike" baseline="0" dirty="0">
                <a:solidFill>
                  <a:srgbClr val="000000"/>
                </a:solidFill>
                <a:latin typeface="+mn-lt"/>
              </a:rPr>
              <a:t>Trabajo decente y crecimiento económico: 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+mn-lt"/>
              </a:rPr>
              <a:t>mejora las condiciones laborales de la planta, aumenta la seguridad, incrementa la productividad de la materia prima solicitada.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i="0" u="none" strike="noStrike" baseline="0" dirty="0">
                <a:solidFill>
                  <a:srgbClr val="000000"/>
                </a:solidFill>
                <a:latin typeface="+mn-lt"/>
              </a:rPr>
              <a:t>Industria, innovación e infraestructura: 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+mn-lt"/>
              </a:rPr>
              <a:t>fortalece la infraestructura de la planta, mejora la calidad y eficiencia de la operación.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i="0" u="none" strike="noStrike" baseline="0" dirty="0">
                <a:solidFill>
                  <a:srgbClr val="000000"/>
                </a:solidFill>
                <a:latin typeface="+mn-lt"/>
              </a:rPr>
              <a:t>Producción y consumo responsable: </a:t>
            </a:r>
            <a:r>
              <a:rPr lang="es-MX" b="0" i="0" u="none" strike="noStrike" baseline="0" dirty="0">
                <a:solidFill>
                  <a:srgbClr val="000000"/>
                </a:solidFill>
                <a:latin typeface="+mn-lt"/>
              </a:rPr>
              <a:t>tiene el objetivo de aprovechar al máximo el Clinker que ingresa a la planta y evitar el consumo desmedido de materias primas.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F202313-578B-428C-9979-4F1F33C20623}"/>
              </a:ext>
            </a:extLst>
          </p:cNvPr>
          <p:cNvSpPr/>
          <p:nvPr/>
        </p:nvSpPr>
        <p:spPr>
          <a:xfrm>
            <a:off x="6762750" y="3791169"/>
            <a:ext cx="871951" cy="831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98BAEF9-9823-482B-B5CD-47A2CA624A74}"/>
              </a:ext>
            </a:extLst>
          </p:cNvPr>
          <p:cNvSpPr/>
          <p:nvPr/>
        </p:nvSpPr>
        <p:spPr>
          <a:xfrm>
            <a:off x="7753262" y="3791168"/>
            <a:ext cx="871951" cy="831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A7D9B04-D562-4CE5-9ACD-48672DEBBEA2}"/>
              </a:ext>
            </a:extLst>
          </p:cNvPr>
          <p:cNvSpPr/>
          <p:nvPr/>
        </p:nvSpPr>
        <p:spPr>
          <a:xfrm>
            <a:off x="10795442" y="3791168"/>
            <a:ext cx="871951" cy="831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41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ción de imagen 1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r="15097"/>
          <a:stretch>
            <a:fillRect/>
          </a:stretch>
        </p:blipFill>
        <p:spPr>
          <a:xfrm>
            <a:off x="6096000" y="334963"/>
            <a:ext cx="5761038" cy="6189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34963" y="1480075"/>
            <a:ext cx="547370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</a:pPr>
            <a:r>
              <a:rPr lang="es-AR" dirty="0"/>
              <a:t>PESAJE DE VAGONES -DESCARGA DE MATERIA PRIMA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</a:pPr>
            <a:r>
              <a:rPr lang="es-AR" dirty="0"/>
              <a:t>(CLINKER)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334963" y="5019506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AR" sz="4000" dirty="0"/>
              <a:t>INTRODUCCIÓN</a:t>
            </a:r>
            <a:endParaRPr sz="4000" dirty="0"/>
          </a:p>
        </p:txBody>
      </p:sp>
      <p:sp>
        <p:nvSpPr>
          <p:cNvPr id="15" name="Google Shape;417;p2"/>
          <p:cNvSpPr/>
          <p:nvPr/>
        </p:nvSpPr>
        <p:spPr>
          <a:xfrm>
            <a:off x="1631505" y="1304884"/>
            <a:ext cx="1665469" cy="1438316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AR" sz="1600" b="1" dirty="0">
                <a:solidFill>
                  <a:schemeClr val="lt1"/>
                </a:solidFill>
              </a:rPr>
              <a:t>CAUSA RAIZ 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F71B6196-5862-4D35-A2DA-F617075F0241}"/>
              </a:ext>
            </a:extLst>
          </p:cNvPr>
          <p:cNvCxnSpPr>
            <a:cxnSpLocks/>
          </p:cNvCxnSpPr>
          <p:nvPr/>
        </p:nvCxnSpPr>
        <p:spPr>
          <a:xfrm>
            <a:off x="3395700" y="1938317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0220645D-51C0-4D5B-AD67-DAAC7257BAAF}"/>
              </a:ext>
            </a:extLst>
          </p:cNvPr>
          <p:cNvSpPr txBox="1"/>
          <p:nvPr/>
        </p:nvSpPr>
        <p:spPr>
          <a:xfrm>
            <a:off x="4159746" y="1587919"/>
            <a:ext cx="280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Diferencia de hasta el </a:t>
            </a:r>
            <a:r>
              <a:rPr lang="es-ES" sz="1400" dirty="0">
                <a:solidFill>
                  <a:srgbClr val="FF0000"/>
                </a:solidFill>
              </a:rPr>
              <a:t>5%</a:t>
            </a:r>
            <a:r>
              <a:rPr lang="es-ES" sz="1400" dirty="0"/>
              <a:t> entre la carta de porte y </a:t>
            </a:r>
            <a:r>
              <a:rPr lang="es-MX" sz="1400" dirty="0"/>
              <a:t>la materia prima recibida por vía ferroviaria</a:t>
            </a:r>
          </a:p>
          <a:p>
            <a:endParaRPr lang="es-AR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B652FC1B-952A-4AAC-8380-F322AF73675B}"/>
              </a:ext>
            </a:extLst>
          </p:cNvPr>
          <p:cNvCxnSpPr>
            <a:cxnSpLocks/>
          </p:cNvCxnSpPr>
          <p:nvPr/>
        </p:nvCxnSpPr>
        <p:spPr>
          <a:xfrm>
            <a:off x="7129500" y="1938317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C8D363D-37F5-49FD-AD68-918A55BEF48E}"/>
              </a:ext>
            </a:extLst>
          </p:cNvPr>
          <p:cNvSpPr txBox="1"/>
          <p:nvPr/>
        </p:nvSpPr>
        <p:spPr>
          <a:xfrm>
            <a:off x="7992905" y="1583731"/>
            <a:ext cx="2800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Problemas en la </a:t>
            </a:r>
            <a:r>
              <a:rPr lang="es-ES" dirty="0">
                <a:solidFill>
                  <a:srgbClr val="FF0000"/>
                </a:solidFill>
              </a:rPr>
              <a:t>planificación</a:t>
            </a:r>
            <a:r>
              <a:rPr lang="es-ES" dirty="0"/>
              <a:t> de la producción y el </a:t>
            </a:r>
            <a:r>
              <a:rPr lang="es-ES" dirty="0">
                <a:solidFill>
                  <a:srgbClr val="FF0000"/>
                </a:solidFill>
              </a:rPr>
              <a:t>almacenamiento</a:t>
            </a:r>
            <a:r>
              <a:rPr lang="es-ES" dirty="0"/>
              <a:t> del producto final.</a:t>
            </a:r>
            <a:endParaRPr lang="es-MX" sz="1400" dirty="0"/>
          </a:p>
          <a:p>
            <a:endParaRPr lang="es-AR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5DF717E-59FD-4BDB-A4DF-1F10515E5C4D}"/>
              </a:ext>
            </a:extLst>
          </p:cNvPr>
          <p:cNvCxnSpPr>
            <a:cxnSpLocks/>
          </p:cNvCxnSpPr>
          <p:nvPr/>
        </p:nvCxnSpPr>
        <p:spPr>
          <a:xfrm>
            <a:off x="7129500" y="2928917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BC58199-C693-4CD0-B98F-53DE61AFB361}"/>
              </a:ext>
            </a:extLst>
          </p:cNvPr>
          <p:cNvSpPr txBox="1"/>
          <p:nvPr/>
        </p:nvSpPr>
        <p:spPr>
          <a:xfrm>
            <a:off x="7992905" y="2717789"/>
            <a:ext cx="3503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solicita Clinker por camiones y su descarga se realiza en un sector que no está adecuado para ese tipo de material y por ende se daña el sistema y es necesario realizar </a:t>
            </a:r>
            <a:r>
              <a:rPr lang="es-MX" dirty="0">
                <a:solidFill>
                  <a:srgbClr val="FF0000"/>
                </a:solidFill>
              </a:rPr>
              <a:t>mantenimiento correctivo.</a:t>
            </a:r>
            <a:endParaRPr lang="es-AR" dirty="0">
              <a:solidFill>
                <a:srgbClr val="FF0000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628F7BB-977D-4EA1-B888-5658A8BE9A4B}"/>
              </a:ext>
            </a:extLst>
          </p:cNvPr>
          <p:cNvCxnSpPr>
            <a:cxnSpLocks/>
          </p:cNvCxnSpPr>
          <p:nvPr/>
        </p:nvCxnSpPr>
        <p:spPr>
          <a:xfrm>
            <a:off x="7129500" y="1938317"/>
            <a:ext cx="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417;p2">
            <a:extLst>
              <a:ext uri="{FF2B5EF4-FFF2-40B4-BE49-F238E27FC236}">
                <a16:creationId xmlns:a16="http://schemas.microsoft.com/office/drawing/2014/main" id="{43688962-E341-40F3-8C45-C32740BF4DF5}"/>
              </a:ext>
            </a:extLst>
          </p:cNvPr>
          <p:cNvSpPr/>
          <p:nvPr/>
        </p:nvSpPr>
        <p:spPr>
          <a:xfrm>
            <a:off x="1631504" y="4419559"/>
            <a:ext cx="1665469" cy="1438316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SOLUCION</a:t>
            </a:r>
          </a:p>
          <a:p>
            <a:pPr algn="ctr"/>
            <a:r>
              <a:rPr lang="es-MX" sz="1600" b="1" dirty="0">
                <a:solidFill>
                  <a:schemeClr val="lt1"/>
                </a:solidFill>
              </a:rPr>
              <a:t>Y</a:t>
            </a:r>
          </a:p>
          <a:p>
            <a:pPr algn="ctr"/>
            <a:r>
              <a:rPr lang="es-MX" sz="1600" b="1" dirty="0">
                <a:solidFill>
                  <a:schemeClr val="lt1"/>
                </a:solidFill>
              </a:rPr>
              <a:t>OBJETIVO</a:t>
            </a:r>
            <a:endParaRPr lang="es-AR" sz="1600" b="1" dirty="0">
              <a:solidFill>
                <a:schemeClr val="lt1"/>
              </a:solidFill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035E99C-88F9-47EC-872D-777AE927A971}"/>
              </a:ext>
            </a:extLst>
          </p:cNvPr>
          <p:cNvCxnSpPr>
            <a:cxnSpLocks/>
          </p:cNvCxnSpPr>
          <p:nvPr/>
        </p:nvCxnSpPr>
        <p:spPr>
          <a:xfrm>
            <a:off x="3395700" y="5138717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3305880-0323-44B8-8427-ED1B0AE433A4}"/>
              </a:ext>
            </a:extLst>
          </p:cNvPr>
          <p:cNvSpPr txBox="1"/>
          <p:nvPr/>
        </p:nvSpPr>
        <p:spPr>
          <a:xfrm>
            <a:off x="4169271" y="4877107"/>
            <a:ext cx="2800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Instalar una bascula férrea de referencia y control interno.</a:t>
            </a:r>
            <a:endParaRPr lang="es-AR" b="1" dirty="0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744822E-3600-4609-B3F7-509C510F179C}"/>
              </a:ext>
            </a:extLst>
          </p:cNvPr>
          <p:cNvCxnSpPr>
            <a:cxnSpLocks/>
          </p:cNvCxnSpPr>
          <p:nvPr/>
        </p:nvCxnSpPr>
        <p:spPr>
          <a:xfrm>
            <a:off x="7129497" y="4877106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6B013E6-C74D-43A5-8E3F-4C106C1B9FE5}"/>
              </a:ext>
            </a:extLst>
          </p:cNvPr>
          <p:cNvSpPr txBox="1"/>
          <p:nvPr/>
        </p:nvSpPr>
        <p:spPr>
          <a:xfrm>
            <a:off x="7992904" y="4711203"/>
            <a:ext cx="2688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Control y planificación</a:t>
            </a:r>
            <a:r>
              <a:rPr lang="es-MX" dirty="0">
                <a:solidFill>
                  <a:srgbClr val="00B050"/>
                </a:solidFill>
              </a:rPr>
              <a:t>.</a:t>
            </a:r>
            <a:endParaRPr lang="es-AR" dirty="0">
              <a:solidFill>
                <a:srgbClr val="00B05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9FE2E7E-8134-4078-9E68-2F12EA3A474C}"/>
              </a:ext>
            </a:extLst>
          </p:cNvPr>
          <p:cNvSpPr txBox="1"/>
          <p:nvPr/>
        </p:nvSpPr>
        <p:spPr>
          <a:xfrm>
            <a:off x="7992904" y="5208142"/>
            <a:ext cx="268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Mejorar los índices </a:t>
            </a:r>
            <a:r>
              <a:rPr lang="es-MX" b="1" dirty="0"/>
              <a:t>de mantenimiento correctivo.</a:t>
            </a:r>
            <a:endParaRPr lang="es-AR" b="1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800A3C23-788A-40E6-91DD-02288028FCD4}"/>
              </a:ext>
            </a:extLst>
          </p:cNvPr>
          <p:cNvCxnSpPr>
            <a:cxnSpLocks/>
          </p:cNvCxnSpPr>
          <p:nvPr/>
        </p:nvCxnSpPr>
        <p:spPr>
          <a:xfrm>
            <a:off x="7129497" y="5469752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36611B6-F0A5-4A26-B807-333E3B5198A5}"/>
              </a:ext>
            </a:extLst>
          </p:cNvPr>
          <p:cNvCxnSpPr/>
          <p:nvPr/>
        </p:nvCxnSpPr>
        <p:spPr>
          <a:xfrm>
            <a:off x="7129497" y="4877106"/>
            <a:ext cx="0" cy="5926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4DD2AA8-8E4D-4C02-986B-A5C35A273C75}"/>
              </a:ext>
            </a:extLst>
          </p:cNvPr>
          <p:cNvCxnSpPr/>
          <p:nvPr/>
        </p:nvCxnSpPr>
        <p:spPr>
          <a:xfrm>
            <a:off x="2400300" y="2928917"/>
            <a:ext cx="0" cy="1243033"/>
          </a:xfrm>
          <a:prstGeom prst="straightConnector1">
            <a:avLst/>
          </a:prstGeom>
          <a:ln w="381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MARCO TEÓRICO</a:t>
            </a:r>
            <a:endParaRPr sz="4000" dirty="0"/>
          </a:p>
        </p:txBody>
      </p:sp>
      <p:sp>
        <p:nvSpPr>
          <p:cNvPr id="26" name="Google Shape;417;p2">
            <a:extLst>
              <a:ext uri="{FF2B5EF4-FFF2-40B4-BE49-F238E27FC236}">
                <a16:creationId xmlns:a16="http://schemas.microsoft.com/office/drawing/2014/main" id="{EB8BDFF4-8FB2-4A20-A256-AAC738B12991}"/>
              </a:ext>
            </a:extLst>
          </p:cNvPr>
          <p:cNvSpPr/>
          <p:nvPr/>
        </p:nvSpPr>
        <p:spPr>
          <a:xfrm>
            <a:off x="1631505" y="1412943"/>
            <a:ext cx="1921320" cy="851907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PESAJE ESTÁTICO</a:t>
            </a:r>
            <a:endParaRPr lang="es-AR" sz="1600" b="1" dirty="0">
              <a:solidFill>
                <a:schemeClr val="lt1"/>
              </a:solidFill>
            </a:endParaRP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DE7D191-D275-4D05-9C18-5686A278DF19}"/>
              </a:ext>
            </a:extLst>
          </p:cNvPr>
          <p:cNvCxnSpPr>
            <a:cxnSpLocks/>
          </p:cNvCxnSpPr>
          <p:nvPr/>
        </p:nvCxnSpPr>
        <p:spPr>
          <a:xfrm>
            <a:off x="3824325" y="1795442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9EDA5F8-A29F-4051-99C9-01CCC2EB06D9}"/>
              </a:ext>
            </a:extLst>
          </p:cNvPr>
          <p:cNvSpPr txBox="1"/>
          <p:nvPr/>
        </p:nvSpPr>
        <p:spPr>
          <a:xfrm>
            <a:off x="4789825" y="1549819"/>
            <a:ext cx="699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Medición del peso de los vagones de tren cuando se encuentran en reposo, es decir, sin movimiento.</a:t>
            </a:r>
            <a:endParaRPr lang="es-AR" dirty="0"/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DED9293-F8DA-4B6E-BD32-4249E4537AF1}"/>
              </a:ext>
            </a:extLst>
          </p:cNvPr>
          <p:cNvCxnSpPr>
            <a:cxnSpLocks/>
          </p:cNvCxnSpPr>
          <p:nvPr/>
        </p:nvCxnSpPr>
        <p:spPr>
          <a:xfrm flipH="1">
            <a:off x="2592165" y="2368650"/>
            <a:ext cx="3476" cy="508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779B2FD-5766-454A-8F62-0BF771DDD835}"/>
              </a:ext>
            </a:extLst>
          </p:cNvPr>
          <p:cNvSpPr txBox="1"/>
          <p:nvPr/>
        </p:nvSpPr>
        <p:spPr>
          <a:xfrm>
            <a:off x="1631505" y="2939403"/>
            <a:ext cx="4297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/>
              <a:t>Componentes:</a:t>
            </a:r>
            <a:endParaRPr lang="es-AR" u="sng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9909F64-492B-41AC-BB43-FA25FB4EDECB}"/>
              </a:ext>
            </a:extLst>
          </p:cNvPr>
          <p:cNvSpPr txBox="1"/>
          <p:nvPr/>
        </p:nvSpPr>
        <p:spPr>
          <a:xfrm>
            <a:off x="1362706" y="3321514"/>
            <a:ext cx="7304194" cy="30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Plataforma de pesaje: 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trocha y longitud según los vagones.</a:t>
            </a:r>
            <a:endParaRPr lang="es-A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Celdas de carga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poseen “</a:t>
            </a:r>
            <a:r>
              <a:rPr lang="es-E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strain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gage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que su funcionamiento se basa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Times New Roman" panose="02020603050405020304" pitchFamily="18" charset="0"/>
              </a:rPr>
              <a:t>en la transformar la fuerza o el peso, en consecuencia, la deformación, a una señal proporcional de voltaje.</a:t>
            </a:r>
            <a:endParaRPr lang="es-AR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Amplificadores y acondicionadores de señal: 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eliminar ruidos, ajustar rango y aumentar la precisión de la medición.</a:t>
            </a:r>
            <a:endParaRPr lang="es-A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adquisición de datos.</a:t>
            </a:r>
            <a:endParaRPr lang="es-A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Software y controladores.</a:t>
            </a:r>
            <a:endParaRPr lang="es-A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u="sng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0684E1C-13BA-40AF-8AE9-24E931A5607A}"/>
              </a:ext>
            </a:extLst>
          </p:cNvPr>
          <p:cNvSpPr txBox="1"/>
          <p:nvPr/>
        </p:nvSpPr>
        <p:spPr>
          <a:xfrm>
            <a:off x="4789825" y="2049119"/>
            <a:ext cx="68713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Cuando el tren se detiene sobre la plataforma, los sensores detectan la fuerza ejercida por el peso de los vagones y transmiten esta información a un sistema de control central. El sistema de control calcula y registra el peso total de los vagones y su carga.</a:t>
            </a:r>
            <a:endParaRPr lang="es-A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B6893FDF-FDE7-4003-8207-DB7CDD83080C}"/>
              </a:ext>
            </a:extLst>
          </p:cNvPr>
          <p:cNvCxnSpPr>
            <a:cxnSpLocks/>
          </p:cNvCxnSpPr>
          <p:nvPr/>
        </p:nvCxnSpPr>
        <p:spPr>
          <a:xfrm flipV="1">
            <a:off x="8719008" y="3548379"/>
            <a:ext cx="804808" cy="3592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77A36F4-278A-4AB0-893C-DC9C6FE767A1}"/>
              </a:ext>
            </a:extLst>
          </p:cNvPr>
          <p:cNvCxnSpPr>
            <a:cxnSpLocks/>
          </p:cNvCxnSpPr>
          <p:nvPr/>
        </p:nvCxnSpPr>
        <p:spPr>
          <a:xfrm>
            <a:off x="8736377" y="4057732"/>
            <a:ext cx="839547" cy="272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FD3A05B-40E3-45A4-A74A-079062CABD55}"/>
              </a:ext>
            </a:extLst>
          </p:cNvPr>
          <p:cNvSpPr txBox="1"/>
          <p:nvPr/>
        </p:nvSpPr>
        <p:spPr>
          <a:xfrm>
            <a:off x="9575924" y="3420246"/>
            <a:ext cx="142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Ley de Hooke</a:t>
            </a:r>
            <a:endParaRPr lang="es-AR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9D08DD0-DF07-48F2-93C4-C91377E9F4F2}"/>
              </a:ext>
            </a:extLst>
          </p:cNvPr>
          <p:cNvSpPr txBox="1"/>
          <p:nvPr/>
        </p:nvSpPr>
        <p:spPr>
          <a:xfrm>
            <a:off x="9575924" y="4259308"/>
            <a:ext cx="2001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Puente de </a:t>
            </a:r>
            <a:r>
              <a:rPr lang="es-MX" dirty="0" err="1"/>
              <a:t>Wheatsone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677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MARCO TEÓRICO</a:t>
            </a:r>
            <a:endParaRPr sz="4000" dirty="0"/>
          </a:p>
        </p:txBody>
      </p:sp>
      <p:sp>
        <p:nvSpPr>
          <p:cNvPr id="26" name="Google Shape;417;p2">
            <a:extLst>
              <a:ext uri="{FF2B5EF4-FFF2-40B4-BE49-F238E27FC236}">
                <a16:creationId xmlns:a16="http://schemas.microsoft.com/office/drawing/2014/main" id="{EB8BDFF4-8FB2-4A20-A256-AAC738B12991}"/>
              </a:ext>
            </a:extLst>
          </p:cNvPr>
          <p:cNvSpPr/>
          <p:nvPr/>
        </p:nvSpPr>
        <p:spPr>
          <a:xfrm>
            <a:off x="1631505" y="1412943"/>
            <a:ext cx="1921320" cy="851907"/>
          </a:xfrm>
          <a:prstGeom prst="rect">
            <a:avLst/>
          </a:prstGeom>
          <a:solidFill>
            <a:srgbClr val="004E6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/>
            <a:r>
              <a:rPr lang="es-MX" sz="1600" b="1" dirty="0">
                <a:solidFill>
                  <a:schemeClr val="lt1"/>
                </a:solidFill>
              </a:rPr>
              <a:t>PESAJE ESTÁTICO</a:t>
            </a:r>
            <a:endParaRPr lang="es-AR" sz="1600" b="1" dirty="0">
              <a:solidFill>
                <a:schemeClr val="lt1"/>
              </a:solidFill>
            </a:endParaRP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DE7D191-D275-4D05-9C18-5686A278DF19}"/>
              </a:ext>
            </a:extLst>
          </p:cNvPr>
          <p:cNvCxnSpPr>
            <a:cxnSpLocks/>
          </p:cNvCxnSpPr>
          <p:nvPr/>
        </p:nvCxnSpPr>
        <p:spPr>
          <a:xfrm>
            <a:off x="3824325" y="1795442"/>
            <a:ext cx="6940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C999F5EF-9C26-4C5C-95EF-B231A07D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82" y="1184920"/>
            <a:ext cx="7126272" cy="29584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953BFF-7878-4908-98BB-57075E740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018" y="4210194"/>
            <a:ext cx="6354062" cy="1333686"/>
          </a:xfrm>
          <a:prstGeom prst="rect">
            <a:avLst/>
          </a:prstGeom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65DDB85-CAD7-44D7-9F66-C9BB9AD2D6E1}"/>
              </a:ext>
            </a:extLst>
          </p:cNvPr>
          <p:cNvCxnSpPr>
            <a:cxnSpLocks/>
          </p:cNvCxnSpPr>
          <p:nvPr/>
        </p:nvCxnSpPr>
        <p:spPr>
          <a:xfrm flipH="1">
            <a:off x="2592165" y="2368650"/>
            <a:ext cx="3476" cy="508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3E503F-5798-40D4-94D3-F4622D323E65}"/>
              </a:ext>
            </a:extLst>
          </p:cNvPr>
          <p:cNvSpPr txBox="1"/>
          <p:nvPr/>
        </p:nvSpPr>
        <p:spPr>
          <a:xfrm>
            <a:off x="1086467" y="3013833"/>
            <a:ext cx="34612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colocan 8 celdas (4 y 4, izquierda y derecha) por cada eje.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Las mediciones de las celdas de carga en cada eje por medio de un algoritmo básicamente suman para obtener los pesos individuales de los </a:t>
            </a:r>
            <a:r>
              <a:rPr lang="es-MX" dirty="0" err="1"/>
              <a:t>bogie</a:t>
            </a:r>
            <a:r>
              <a:rPr lang="es-MX" dirty="0"/>
              <a:t> delantero y luego el peso total del vagón.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Por medio del software del fabricante se aplican </a:t>
            </a:r>
            <a:r>
              <a:rPr lang="es-MX" b="1" dirty="0"/>
              <a:t>factores de compensación y desequilibrio </a:t>
            </a:r>
            <a:r>
              <a:rPr lang="es-MX" dirty="0"/>
              <a:t>por distribución de cargas etc.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912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CONDICIONES DE DISEÑO</a:t>
            </a:r>
            <a:endParaRPr sz="4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E0D753-CB52-477F-AA08-B7CA29A39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4" y="2390776"/>
            <a:ext cx="6499845" cy="373542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Propuesta de </a:t>
            </a:r>
            <a:r>
              <a:rPr lang="es-MX" b="1" dirty="0"/>
              <a:t>diseño mecánico/croquis (sistema plataforma – selección celdas de carga)</a:t>
            </a:r>
            <a:r>
              <a:rPr lang="es-MX" dirty="0"/>
              <a:t> que sea homologable en base a la norma </a:t>
            </a:r>
            <a:r>
              <a:rPr lang="es-MX" dirty="0">
                <a:solidFill>
                  <a:schemeClr val="accent1"/>
                </a:solidFill>
              </a:rPr>
              <a:t>OIML R76-1 </a:t>
            </a:r>
            <a:r>
              <a:rPr lang="es-MX" dirty="0"/>
              <a:t>con los </a:t>
            </a:r>
            <a:r>
              <a:rPr lang="es-MX" b="1" dirty="0"/>
              <a:t>materiales y perfilería existente en la planta.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u="sng" dirty="0"/>
              <a:t>Resulta en los siguientes paramétricos básicos:</a:t>
            </a:r>
            <a:endParaRPr lang="es-AR" u="sng" dirty="0"/>
          </a:p>
        </p:txBody>
      </p:sp>
    </p:spTree>
    <p:extLst>
      <p:ext uri="{BB962C8B-B14F-4D97-AF65-F5344CB8AC3E}">
        <p14:creationId xmlns:p14="http://schemas.microsoft.com/office/powerpoint/2010/main" val="16173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7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UBICACIÓN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ubica paralela a la vía auxiliar que permite realizar maniobras especificas con la formación, a metros del edificio de descarga de materia prima.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 el objetivo de </a:t>
            </a:r>
            <a:r>
              <a:rPr lang="es-MX" b="1" dirty="0"/>
              <a:t>favorecer la secuencia de operativo de descarga agregando únicamente los tiempos de pesado (tire y empuje de la locomotora).  </a:t>
            </a:r>
          </a:p>
          <a:p>
            <a:endParaRPr lang="es-MX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F77156-A061-4E9F-88BE-C108B503C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2797938"/>
            <a:ext cx="5682658" cy="326568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066930-4624-4572-A522-72C78F162B8D}"/>
              </a:ext>
            </a:extLst>
          </p:cNvPr>
          <p:cNvSpPr txBox="1"/>
          <p:nvPr/>
        </p:nvSpPr>
        <p:spPr>
          <a:xfrm>
            <a:off x="7498905" y="2797938"/>
            <a:ext cx="44549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La vía es recta </a:t>
            </a:r>
            <a:r>
              <a:rPr lang="es-MX" dirty="0"/>
              <a:t>(la curva de radio 350 metros se encuentra a una distancia de por lo menos 300 metros).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Posee una </a:t>
            </a:r>
            <a:r>
              <a:rPr lang="es-MX" b="1" dirty="0"/>
              <a:t>pendiente menor al 0,2%, </a:t>
            </a:r>
            <a:r>
              <a:rPr lang="es-MX" dirty="0"/>
              <a:t>por ende, cumple con las expectativas de diseño.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El suelo es </a:t>
            </a:r>
            <a:r>
              <a:rPr lang="es-MX" b="1" dirty="0"/>
              <a:t>balastro (material granular)</a:t>
            </a:r>
            <a:r>
              <a:rPr lang="es-MX" dirty="0"/>
              <a:t> y permite llevar a cabo la obra civil sin problema.</a:t>
            </a:r>
          </a:p>
        </p:txBody>
      </p:sp>
    </p:spTree>
    <p:extLst>
      <p:ext uri="{BB962C8B-B14F-4D97-AF65-F5344CB8AC3E}">
        <p14:creationId xmlns:p14="http://schemas.microsoft.com/office/powerpoint/2010/main" val="35762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s-MX" dirty="0"/>
              <a:t>Se </a:t>
            </a:r>
            <a:r>
              <a:rPr lang="es-MX" b="1" dirty="0"/>
              <a:t>relevaron los diferentes vagones </a:t>
            </a:r>
            <a:r>
              <a:rPr lang="es-MX" dirty="0"/>
              <a:t>que ingresan a la planta participando de las descargas de materia prima durante los meses de diciembre, enero, y febrero, para tomar medidas y evaluar periodicidad de los modelos.</a:t>
            </a:r>
          </a:p>
          <a:p>
            <a:endParaRPr lang="es-MX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82022B-D308-48EA-9474-7F7E04C1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73" y="2133601"/>
            <a:ext cx="7450007" cy="35919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DDA1CC-B95D-4DD1-B320-38D2B9A31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121" y="3018022"/>
            <a:ext cx="1682041" cy="12601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69AB2D5-BE3F-47D5-AF39-C72029EC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675" y="2116780"/>
            <a:ext cx="1682041" cy="12601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54B2DF2-660B-4AB9-9CFE-26B7AEC35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482" y="4411947"/>
            <a:ext cx="1955893" cy="14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10092445" y="6417463"/>
            <a:ext cx="432049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1631505" y="194551"/>
            <a:ext cx="8858250" cy="85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2400"/>
            </a:pPr>
            <a:r>
              <a:rPr lang="es-MX" sz="4000" dirty="0"/>
              <a:t>DIMENSIONAMIENTO </a:t>
            </a:r>
            <a:endParaRPr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B20AB-8C68-4E8B-AE57-6D4081464EDC}"/>
              </a:ext>
            </a:extLst>
          </p:cNvPr>
          <p:cNvSpPr txBox="1"/>
          <p:nvPr/>
        </p:nvSpPr>
        <p:spPr>
          <a:xfrm>
            <a:off x="1631505" y="1412943"/>
            <a:ext cx="1013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 startAt="2"/>
            </a:pPr>
            <a:r>
              <a:rPr lang="es-MX" dirty="0"/>
              <a:t>Se </a:t>
            </a:r>
            <a:r>
              <a:rPr lang="es-MX" b="1" dirty="0"/>
              <a:t>realizo el calculo de la longitud optima de la plataforma.</a:t>
            </a:r>
            <a:endParaRPr lang="es-MX" dirty="0"/>
          </a:p>
          <a:p>
            <a:endParaRPr lang="es-MX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59787D-C454-44DB-9639-7E866C3603B9}"/>
              </a:ext>
            </a:extLst>
          </p:cNvPr>
          <p:cNvSpPr txBox="1"/>
          <p:nvPr/>
        </p:nvSpPr>
        <p:spPr>
          <a:xfrm>
            <a:off x="1631505" y="1782274"/>
            <a:ext cx="1013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OBJETIVO: los tres tipos de vagones puedan ser pesados sin interferencia.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5111D6-7AD8-4772-B304-CA3CAB0ED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35"/>
          <a:stretch/>
        </p:blipFill>
        <p:spPr>
          <a:xfrm>
            <a:off x="1955355" y="2846669"/>
            <a:ext cx="8534400" cy="35117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2B8C595-7B70-4023-AF04-6E4BB28BC243}"/>
              </a:ext>
            </a:extLst>
          </p:cNvPr>
          <p:cNvSpPr txBox="1"/>
          <p:nvPr/>
        </p:nvSpPr>
        <p:spPr>
          <a:xfrm>
            <a:off x="1631505" y="2122721"/>
            <a:ext cx="10246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 la planta de Holcim en Puesto Viejo Jujuy, la plataforma tiene 16 metros de largo y los vagones SM-06 (C), que son más pequeños, </a:t>
            </a:r>
            <a:r>
              <a:rPr lang="es-MX" dirty="0">
                <a:solidFill>
                  <a:srgbClr val="FF0000"/>
                </a:solidFill>
              </a:rPr>
              <a:t>generan una interferencia </a:t>
            </a:r>
            <a:r>
              <a:rPr lang="es-MX" dirty="0"/>
              <a:t>que implica desenganchar el vagón y como consecuencia una </a:t>
            </a:r>
            <a:r>
              <a:rPr lang="es-MX" dirty="0">
                <a:solidFill>
                  <a:srgbClr val="FF0000"/>
                </a:solidFill>
              </a:rPr>
              <a:t>gran demora en la operación.</a:t>
            </a:r>
          </a:p>
        </p:txBody>
      </p:sp>
    </p:spTree>
    <p:extLst>
      <p:ext uri="{BB962C8B-B14F-4D97-AF65-F5344CB8AC3E}">
        <p14:creationId xmlns:p14="http://schemas.microsoft.com/office/powerpoint/2010/main" val="14231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olcim (EN)">
  <a:themeElements>
    <a:clrScheme name="holci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D4370"/>
      </a:accent1>
      <a:accent2>
        <a:srgbClr val="7ECF49"/>
      </a:accent2>
      <a:accent3>
        <a:srgbClr val="04BBF1"/>
      </a:accent3>
      <a:accent4>
        <a:srgbClr val="828282"/>
      </a:accent4>
      <a:accent5>
        <a:srgbClr val="B4B4B4"/>
      </a:accent5>
      <a:accent6>
        <a:srgbClr val="E6E6E6"/>
      </a:accent6>
      <a:hlink>
        <a:srgbClr val="04BBF1"/>
      </a:hlink>
      <a:folHlink>
        <a:srgbClr val="1D43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holci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D4370"/>
      </a:accent1>
      <a:accent2>
        <a:srgbClr val="7ECF49"/>
      </a:accent2>
      <a:accent3>
        <a:srgbClr val="04BBF1"/>
      </a:accent3>
      <a:accent4>
        <a:srgbClr val="828282"/>
      </a:accent4>
      <a:accent5>
        <a:srgbClr val="B4B4B4"/>
      </a:accent5>
      <a:accent6>
        <a:srgbClr val="E6E6E6"/>
      </a:accent6>
      <a:hlink>
        <a:srgbClr val="04BBF1"/>
      </a:hlink>
      <a:folHlink>
        <a:srgbClr val="1D43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5A3134B6993C4AAFDDD0234EAE330F" ma:contentTypeVersion="3" ma:contentTypeDescription="Crear nuevo documento." ma:contentTypeScope="" ma:versionID="6978dd12729bb6f77f81b5c37eb9e224">
  <xsd:schema xmlns:xsd="http://www.w3.org/2001/XMLSchema" xmlns:xs="http://www.w3.org/2001/XMLSchema" xmlns:p="http://schemas.microsoft.com/office/2006/metadata/properties" xmlns:ns2="f03d7f08-a7ef-4539-a377-5d9e3b36dbdd" targetNamespace="http://schemas.microsoft.com/office/2006/metadata/properties" ma:root="true" ma:fieldsID="10b8d0e9f17ba352d4d51dc00c578468" ns2:_="">
    <xsd:import namespace="f03d7f08-a7ef-4539-a377-5d9e3b36db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7f08-a7ef-4539-a377-5d9e3b36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73E443-47AF-4AD6-8450-85C4EB62E1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1F4DB86-2121-4183-BE70-6AD259810B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E7F369-335E-4B50-B801-DA11051F9B22}"/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1578</Words>
  <Application>Microsoft Office PowerPoint</Application>
  <PresentationFormat>Panorámica</PresentationFormat>
  <Paragraphs>145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Holcim (EN)</vt:lpstr>
      <vt:lpstr>BÁSCULA FFCC – ACM0</vt:lpstr>
      <vt:lpstr>Presentación de PowerPoint</vt:lpstr>
      <vt:lpstr>INTRODUCCIÓN</vt:lpstr>
      <vt:lpstr>MARCO TEÓRICO</vt:lpstr>
      <vt:lpstr>MARCO TEÓRICO</vt:lpstr>
      <vt:lpstr>CONDICIONES DE DISEÑO</vt:lpstr>
      <vt:lpstr>UBICACIÓN</vt:lpstr>
      <vt:lpstr>DIMENSIONAMIENTO </vt:lpstr>
      <vt:lpstr>DIMENSIONAMIENTO </vt:lpstr>
      <vt:lpstr>DIMENSIONAMIENTO </vt:lpstr>
      <vt:lpstr>DIMENSIONAMIENTO </vt:lpstr>
      <vt:lpstr>DIMENSIONAMIENTO </vt:lpstr>
      <vt:lpstr>DIMENSIONAMIENTO </vt:lpstr>
      <vt:lpstr>DIMENSIONAMIENTO </vt:lpstr>
      <vt:lpstr>ESPECIFICACION CELDAS DE CARGA</vt:lpstr>
      <vt:lpstr>DISCUSION Y CONCLUSION</vt:lpstr>
      <vt:lpstr>ODS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BÁSCULA FFCC – 1ACM0</dc:title>
  <cp:lastModifiedBy>Guido ...</cp:lastModifiedBy>
  <cp:revision>43</cp:revision>
  <dcterms:modified xsi:type="dcterms:W3CDTF">2023-11-24T19:08:49Z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0x010100775A3134B6993C4AAFDDD0234EAE330F</vt:lpwstr>
  </property>
</Properties>
</file>