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17.xml" ContentType="application/vnd.openxmlformats-officedocument.presentationml.notesSlide+xml"/>
  <Override PartName="/ppt/theme/themeOverride2.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79" r:id="rId2"/>
    <p:sldId id="257" r:id="rId3"/>
    <p:sldId id="292" r:id="rId4"/>
    <p:sldId id="294" r:id="rId5"/>
    <p:sldId id="277" r:id="rId6"/>
    <p:sldId id="278" r:id="rId7"/>
    <p:sldId id="293" r:id="rId8"/>
    <p:sldId id="260" r:id="rId9"/>
    <p:sldId id="261" r:id="rId10"/>
    <p:sldId id="262" r:id="rId11"/>
    <p:sldId id="263" r:id="rId12"/>
    <p:sldId id="264" r:id="rId13"/>
    <p:sldId id="295" r:id="rId14"/>
    <p:sldId id="269" r:id="rId15"/>
    <p:sldId id="280" r:id="rId16"/>
    <p:sldId id="300" r:id="rId17"/>
    <p:sldId id="281" r:id="rId18"/>
    <p:sldId id="301" r:id="rId19"/>
    <p:sldId id="302" r:id="rId20"/>
    <p:sldId id="286" r:id="rId21"/>
    <p:sldId id="287" r:id="rId22"/>
    <p:sldId id="288" r:id="rId23"/>
    <p:sldId id="296" r:id="rId24"/>
    <p:sldId id="297" r:id="rId25"/>
    <p:sldId id="298" r:id="rId26"/>
    <p:sldId id="291" r:id="rId27"/>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84" autoAdjust="0"/>
    <p:restoredTop sz="94249" autoAdjust="0"/>
  </p:normalViewPr>
  <p:slideViewPr>
    <p:cSldViewPr>
      <p:cViewPr varScale="1">
        <p:scale>
          <a:sx n="72" d="100"/>
          <a:sy n="72" d="100"/>
        </p:scale>
        <p:origin x="1428"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4"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 Id="rId4"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03B83D-E283-4A6B-99CD-4A1AD5E07E32}" type="doc">
      <dgm:prSet loTypeId="urn:microsoft.com/office/officeart/2005/8/layout/vList4" loCatId="list" qsTypeId="urn:microsoft.com/office/officeart/2005/8/quickstyle/3d1" qsCatId="3D" csTypeId="urn:microsoft.com/office/officeart/2005/8/colors/accent1_2" csCatId="accent1" phldr="1"/>
      <dgm:spPr/>
      <dgm:t>
        <a:bodyPr/>
        <a:lstStyle/>
        <a:p>
          <a:endParaRPr lang="es-AR"/>
        </a:p>
      </dgm:t>
    </dgm:pt>
    <dgm:pt modelId="{54C216E2-5BF9-4C28-8853-66D03730C79C}">
      <dgm:prSet phldrT="[Texto]" custT="1"/>
      <dgm:spPr/>
      <dgm:t>
        <a:bodyPr/>
        <a:lstStyle/>
        <a:p>
          <a:r>
            <a:rPr lang="en-US" sz="2000" dirty="0"/>
            <a:t>Córdoba and Libertad streets	</a:t>
          </a:r>
          <a:endParaRPr lang="es-AR" sz="2000" dirty="0"/>
        </a:p>
      </dgm:t>
    </dgm:pt>
    <dgm:pt modelId="{BBA11F24-1955-40F7-916C-C2E4E70A7D14}" type="parTrans" cxnId="{A0B3C5E5-DBCB-42D5-B6EA-0103429160B2}">
      <dgm:prSet/>
      <dgm:spPr/>
      <dgm:t>
        <a:bodyPr/>
        <a:lstStyle/>
        <a:p>
          <a:endParaRPr lang="es-AR"/>
        </a:p>
      </dgm:t>
    </dgm:pt>
    <dgm:pt modelId="{53BDF03A-75D5-4DFD-B094-F25DBAA922F4}" type="sibTrans" cxnId="{A0B3C5E5-DBCB-42D5-B6EA-0103429160B2}">
      <dgm:prSet/>
      <dgm:spPr/>
      <dgm:t>
        <a:bodyPr/>
        <a:lstStyle/>
        <a:p>
          <a:endParaRPr lang="es-AR"/>
        </a:p>
      </dgm:t>
    </dgm:pt>
    <dgm:pt modelId="{31380D91-7AF2-4164-BF2A-8ADB6F9D1EBE}">
      <dgm:prSet phldrT="[Texto]" custT="1"/>
      <dgm:spPr/>
      <dgm:t>
        <a:bodyPr/>
        <a:lstStyle/>
        <a:p>
          <a:r>
            <a:rPr lang="en-US" sz="2000" dirty="0"/>
            <a:t>Belgrano and Salta streets</a:t>
          </a:r>
          <a:endParaRPr lang="es-AR" sz="2000" dirty="0"/>
        </a:p>
      </dgm:t>
    </dgm:pt>
    <dgm:pt modelId="{38BA9FD5-B6E5-48B4-AE39-8A20F9A3D140}" type="parTrans" cxnId="{2DBE7AA7-5427-4380-ABC4-8B7237E5DAAC}">
      <dgm:prSet/>
      <dgm:spPr/>
      <dgm:t>
        <a:bodyPr/>
        <a:lstStyle/>
        <a:p>
          <a:endParaRPr lang="es-AR"/>
        </a:p>
      </dgm:t>
    </dgm:pt>
    <dgm:pt modelId="{BD9D089F-4BCA-4D7B-BF04-02A93201ECAA}" type="sibTrans" cxnId="{2DBE7AA7-5427-4380-ABC4-8B7237E5DAAC}">
      <dgm:prSet/>
      <dgm:spPr/>
      <dgm:t>
        <a:bodyPr/>
        <a:lstStyle/>
        <a:p>
          <a:endParaRPr lang="es-AR"/>
        </a:p>
      </dgm:t>
    </dgm:pt>
    <dgm:pt modelId="{1FD5A1B3-8F4E-4F59-BC39-189B914C3BD7}">
      <dgm:prSet phldrT="[Texto]" custT="1"/>
      <dgm:spPr/>
      <dgm:t>
        <a:bodyPr/>
        <a:lstStyle/>
        <a:p>
          <a:r>
            <a:rPr lang="en-US" sz="2000" dirty="0"/>
            <a:t>Alameda de la </a:t>
          </a:r>
          <a:r>
            <a:rPr lang="en-US" sz="2000" dirty="0" err="1"/>
            <a:t>Federación</a:t>
          </a:r>
          <a:r>
            <a:rPr lang="en-US" sz="2000" dirty="0"/>
            <a:t> and Colon streets</a:t>
          </a:r>
          <a:endParaRPr lang="es-AR" sz="2000" dirty="0"/>
        </a:p>
      </dgm:t>
    </dgm:pt>
    <dgm:pt modelId="{EAE42241-3B15-4D4F-A534-0A0EDBAE8135}" type="parTrans" cxnId="{C49C6B7F-C6FD-46CC-A7AD-AA16455E923C}">
      <dgm:prSet/>
      <dgm:spPr/>
      <dgm:t>
        <a:bodyPr/>
        <a:lstStyle/>
        <a:p>
          <a:endParaRPr lang="es-AR"/>
        </a:p>
      </dgm:t>
    </dgm:pt>
    <dgm:pt modelId="{41110CE0-9445-4825-ADC1-083E405A779B}" type="sibTrans" cxnId="{C49C6B7F-C6FD-46CC-A7AD-AA16455E923C}">
      <dgm:prSet/>
      <dgm:spPr/>
      <dgm:t>
        <a:bodyPr/>
        <a:lstStyle/>
        <a:p>
          <a:endParaRPr lang="es-AR"/>
        </a:p>
      </dgm:t>
    </dgm:pt>
    <dgm:pt modelId="{F0600D7E-9AA1-47CF-8A91-244190D42BB0}">
      <dgm:prSet custT="1"/>
      <dgm:spPr/>
      <dgm:t>
        <a:bodyPr/>
        <a:lstStyle/>
        <a:p>
          <a:r>
            <a:rPr lang="en-US" sz="2000" dirty="0"/>
            <a:t>Paraguay and Enrique </a:t>
          </a:r>
          <a:r>
            <a:rPr lang="en-US" sz="2000" dirty="0" err="1"/>
            <a:t>Carbó</a:t>
          </a:r>
          <a:endParaRPr lang="es-AR" sz="2000" dirty="0"/>
        </a:p>
      </dgm:t>
    </dgm:pt>
    <dgm:pt modelId="{069CB5C4-3A66-48A6-86CC-A4D8FA4945C2}" type="parTrans" cxnId="{1DE3C710-A617-4419-9AC6-F6A37846108F}">
      <dgm:prSet/>
      <dgm:spPr/>
      <dgm:t>
        <a:bodyPr/>
        <a:lstStyle/>
        <a:p>
          <a:endParaRPr lang="es-AR"/>
        </a:p>
      </dgm:t>
    </dgm:pt>
    <dgm:pt modelId="{4888284A-732C-4580-BDE5-2E318D505F97}" type="sibTrans" cxnId="{1DE3C710-A617-4419-9AC6-F6A37846108F}">
      <dgm:prSet/>
      <dgm:spPr/>
      <dgm:t>
        <a:bodyPr/>
        <a:lstStyle/>
        <a:p>
          <a:endParaRPr lang="es-AR"/>
        </a:p>
      </dgm:t>
    </dgm:pt>
    <dgm:pt modelId="{878238A4-3548-4029-9CEC-428834E0AEB1}" type="pres">
      <dgm:prSet presAssocID="{1403B83D-E283-4A6B-99CD-4A1AD5E07E32}" presName="linear" presStyleCnt="0">
        <dgm:presLayoutVars>
          <dgm:dir/>
          <dgm:resizeHandles val="exact"/>
        </dgm:presLayoutVars>
      </dgm:prSet>
      <dgm:spPr/>
    </dgm:pt>
    <dgm:pt modelId="{69103708-8816-46AE-8A6B-C3F52C6AE6F0}" type="pres">
      <dgm:prSet presAssocID="{54C216E2-5BF9-4C28-8853-66D03730C79C}" presName="comp" presStyleCnt="0"/>
      <dgm:spPr/>
    </dgm:pt>
    <dgm:pt modelId="{8C06C7BC-99F2-42E5-B582-9F94CE2311F4}" type="pres">
      <dgm:prSet presAssocID="{54C216E2-5BF9-4C28-8853-66D03730C79C}" presName="box" presStyleLbl="node1" presStyleIdx="0" presStyleCnt="4"/>
      <dgm:spPr/>
    </dgm:pt>
    <dgm:pt modelId="{712B1A7C-7AA6-4A25-83F7-AE1EE85A220F}" type="pres">
      <dgm:prSet presAssocID="{54C216E2-5BF9-4C28-8853-66D03730C79C}" presName="img" presStyleLbl="fgImgPlace1" presStyleIdx="0" presStyleCnt="4" custScaleX="101508" custScaleY="103912" custLinFactNeighborX="0" custLinFactNeighborY="2173"/>
      <dgm:spPr>
        <a:blipFill>
          <a:blip xmlns:r="http://schemas.openxmlformats.org/officeDocument/2006/relationships" r:embed="rId1"/>
          <a:stretch>
            <a:fillRect t="-1000" b="-1000"/>
          </a:stretch>
        </a:blipFill>
        <a:ln>
          <a:noFill/>
        </a:ln>
        <a:effectLst>
          <a:outerShdw dist="23000" dir="6000000" rotWithShape="0">
            <a:srgbClr val="000000">
              <a:alpha val="0"/>
            </a:srgbClr>
          </a:outerShdw>
        </a:effectLst>
      </dgm:spPr>
    </dgm:pt>
    <dgm:pt modelId="{F449A384-00A7-4ECF-9E84-F9A5C8466501}" type="pres">
      <dgm:prSet presAssocID="{54C216E2-5BF9-4C28-8853-66D03730C79C}" presName="text" presStyleLbl="node1" presStyleIdx="0" presStyleCnt="4">
        <dgm:presLayoutVars>
          <dgm:bulletEnabled val="1"/>
        </dgm:presLayoutVars>
      </dgm:prSet>
      <dgm:spPr/>
    </dgm:pt>
    <dgm:pt modelId="{B19324C6-4372-4EA1-9AF8-DBEC7421248D}" type="pres">
      <dgm:prSet presAssocID="{53BDF03A-75D5-4DFD-B094-F25DBAA922F4}" presName="spacer" presStyleCnt="0"/>
      <dgm:spPr/>
    </dgm:pt>
    <dgm:pt modelId="{195EBCB2-A01B-436C-8D2E-7634A5275F2B}" type="pres">
      <dgm:prSet presAssocID="{31380D91-7AF2-4164-BF2A-8ADB6F9D1EBE}" presName="comp" presStyleCnt="0"/>
      <dgm:spPr/>
    </dgm:pt>
    <dgm:pt modelId="{3C1305AD-0F92-47BF-A8DB-6293CA3F738E}" type="pres">
      <dgm:prSet presAssocID="{31380D91-7AF2-4164-BF2A-8ADB6F9D1EBE}" presName="box" presStyleLbl="node1" presStyleIdx="1" presStyleCnt="4" custScaleY="119039" custLinFactNeighborX="-970" custLinFactNeighborY="-3844"/>
      <dgm:spPr/>
    </dgm:pt>
    <dgm:pt modelId="{E15D86EF-9445-4EC8-BF7B-352C6D1E58BB}" type="pres">
      <dgm:prSet presAssocID="{31380D91-7AF2-4164-BF2A-8ADB6F9D1EBE}" presName="img"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2000" r="-32000"/>
          </a:stretch>
        </a:blipFill>
      </dgm:spPr>
    </dgm:pt>
    <dgm:pt modelId="{87200B99-F541-4802-AB9B-95C54263AD36}" type="pres">
      <dgm:prSet presAssocID="{31380D91-7AF2-4164-BF2A-8ADB6F9D1EBE}" presName="text" presStyleLbl="node1" presStyleIdx="1" presStyleCnt="4">
        <dgm:presLayoutVars>
          <dgm:bulletEnabled val="1"/>
        </dgm:presLayoutVars>
      </dgm:prSet>
      <dgm:spPr/>
    </dgm:pt>
    <dgm:pt modelId="{4799B746-0CE1-4A54-B545-3F048B6BA4E6}" type="pres">
      <dgm:prSet presAssocID="{BD9D089F-4BCA-4D7B-BF04-02A93201ECAA}" presName="spacer" presStyleCnt="0"/>
      <dgm:spPr/>
    </dgm:pt>
    <dgm:pt modelId="{21D70516-17AF-43C2-9AD0-C71128F5E22D}" type="pres">
      <dgm:prSet presAssocID="{1FD5A1B3-8F4E-4F59-BC39-189B914C3BD7}" presName="comp" presStyleCnt="0"/>
      <dgm:spPr/>
    </dgm:pt>
    <dgm:pt modelId="{47BA5419-8114-41E4-83EB-067D21DE5DA5}" type="pres">
      <dgm:prSet presAssocID="{1FD5A1B3-8F4E-4F59-BC39-189B914C3BD7}" presName="box" presStyleLbl="node1" presStyleIdx="2" presStyleCnt="4" custLinFactNeighborY="-8334"/>
      <dgm:spPr/>
    </dgm:pt>
    <dgm:pt modelId="{4EF718E3-F8D5-436B-B9E8-DF4F7439E0D2}" type="pres">
      <dgm:prSet presAssocID="{1FD5A1B3-8F4E-4F59-BC39-189B914C3BD7}" presName="img"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2000" r="-32000"/>
          </a:stretch>
        </a:blipFill>
      </dgm:spPr>
    </dgm:pt>
    <dgm:pt modelId="{8BFD8FF2-C596-40D3-BF2F-13F0F4F8D799}" type="pres">
      <dgm:prSet presAssocID="{1FD5A1B3-8F4E-4F59-BC39-189B914C3BD7}" presName="text" presStyleLbl="node1" presStyleIdx="2" presStyleCnt="4">
        <dgm:presLayoutVars>
          <dgm:bulletEnabled val="1"/>
        </dgm:presLayoutVars>
      </dgm:prSet>
      <dgm:spPr/>
    </dgm:pt>
    <dgm:pt modelId="{09320969-4022-4924-B994-CC43BCB57158}" type="pres">
      <dgm:prSet presAssocID="{41110CE0-9445-4825-ADC1-083E405A779B}" presName="spacer" presStyleCnt="0"/>
      <dgm:spPr/>
    </dgm:pt>
    <dgm:pt modelId="{3FD1B125-6693-4324-84E3-79CA954EF666}" type="pres">
      <dgm:prSet presAssocID="{F0600D7E-9AA1-47CF-8A91-244190D42BB0}" presName="comp" presStyleCnt="0"/>
      <dgm:spPr/>
    </dgm:pt>
    <dgm:pt modelId="{7D441819-D9F8-461D-9BB4-41895B1648E3}" type="pres">
      <dgm:prSet presAssocID="{F0600D7E-9AA1-47CF-8A91-244190D42BB0}" presName="box" presStyleLbl="node1" presStyleIdx="3" presStyleCnt="4" custLinFactNeighborX="826" custLinFactNeighborY="-12178"/>
      <dgm:spPr/>
    </dgm:pt>
    <dgm:pt modelId="{D14849E5-87E7-4AA4-B13F-5E49765FCD3C}" type="pres">
      <dgm:prSet presAssocID="{F0600D7E-9AA1-47CF-8A91-244190D42BB0}" presName="img"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32000" r="-32000"/>
          </a:stretch>
        </a:blipFill>
      </dgm:spPr>
    </dgm:pt>
    <dgm:pt modelId="{C4D3D2AF-F7B2-476A-A6CC-581776C7CC71}" type="pres">
      <dgm:prSet presAssocID="{F0600D7E-9AA1-47CF-8A91-244190D42BB0}" presName="text" presStyleLbl="node1" presStyleIdx="3" presStyleCnt="4">
        <dgm:presLayoutVars>
          <dgm:bulletEnabled val="1"/>
        </dgm:presLayoutVars>
      </dgm:prSet>
      <dgm:spPr/>
    </dgm:pt>
  </dgm:ptLst>
  <dgm:cxnLst>
    <dgm:cxn modelId="{1DE3C710-A617-4419-9AC6-F6A37846108F}" srcId="{1403B83D-E283-4A6B-99CD-4A1AD5E07E32}" destId="{F0600D7E-9AA1-47CF-8A91-244190D42BB0}" srcOrd="3" destOrd="0" parTransId="{069CB5C4-3A66-48A6-86CC-A4D8FA4945C2}" sibTransId="{4888284A-732C-4580-BDE5-2E318D505F97}"/>
    <dgm:cxn modelId="{2E355416-0F26-4B03-AC0B-5B94C6AB9E29}" type="presOf" srcId="{F0600D7E-9AA1-47CF-8A91-244190D42BB0}" destId="{C4D3D2AF-F7B2-476A-A6CC-581776C7CC71}" srcOrd="1" destOrd="0" presId="urn:microsoft.com/office/officeart/2005/8/layout/vList4"/>
    <dgm:cxn modelId="{6AB5D31D-0153-4AC7-B81C-ACF3596B4CB0}" type="presOf" srcId="{1403B83D-E283-4A6B-99CD-4A1AD5E07E32}" destId="{878238A4-3548-4029-9CEC-428834E0AEB1}" srcOrd="0" destOrd="0" presId="urn:microsoft.com/office/officeart/2005/8/layout/vList4"/>
    <dgm:cxn modelId="{B91CD667-5439-4B49-8E94-B92C2ADD17DD}" type="presOf" srcId="{31380D91-7AF2-4164-BF2A-8ADB6F9D1EBE}" destId="{87200B99-F541-4802-AB9B-95C54263AD36}" srcOrd="1" destOrd="0" presId="urn:microsoft.com/office/officeart/2005/8/layout/vList4"/>
    <dgm:cxn modelId="{50DB5551-1975-4A41-BDD8-06726238AB13}" type="presOf" srcId="{1FD5A1B3-8F4E-4F59-BC39-189B914C3BD7}" destId="{47BA5419-8114-41E4-83EB-067D21DE5DA5}" srcOrd="0" destOrd="0" presId="urn:microsoft.com/office/officeart/2005/8/layout/vList4"/>
    <dgm:cxn modelId="{61F20D52-2417-4E09-AB5C-532169A18E73}" type="presOf" srcId="{1FD5A1B3-8F4E-4F59-BC39-189B914C3BD7}" destId="{8BFD8FF2-C596-40D3-BF2F-13F0F4F8D799}" srcOrd="1" destOrd="0" presId="urn:microsoft.com/office/officeart/2005/8/layout/vList4"/>
    <dgm:cxn modelId="{E52AAD72-9864-4BEE-948E-242E146E92CC}" type="presOf" srcId="{54C216E2-5BF9-4C28-8853-66D03730C79C}" destId="{F449A384-00A7-4ECF-9E84-F9A5C8466501}" srcOrd="1" destOrd="0" presId="urn:microsoft.com/office/officeart/2005/8/layout/vList4"/>
    <dgm:cxn modelId="{08B96A73-EBEB-46F0-BCBC-1BD736D3B318}" type="presOf" srcId="{54C216E2-5BF9-4C28-8853-66D03730C79C}" destId="{8C06C7BC-99F2-42E5-B582-9F94CE2311F4}" srcOrd="0" destOrd="0" presId="urn:microsoft.com/office/officeart/2005/8/layout/vList4"/>
    <dgm:cxn modelId="{892C6E7A-464D-43B1-B168-0A8EE92D2B40}" type="presOf" srcId="{F0600D7E-9AA1-47CF-8A91-244190D42BB0}" destId="{7D441819-D9F8-461D-9BB4-41895B1648E3}" srcOrd="0" destOrd="0" presId="urn:microsoft.com/office/officeart/2005/8/layout/vList4"/>
    <dgm:cxn modelId="{C49C6B7F-C6FD-46CC-A7AD-AA16455E923C}" srcId="{1403B83D-E283-4A6B-99CD-4A1AD5E07E32}" destId="{1FD5A1B3-8F4E-4F59-BC39-189B914C3BD7}" srcOrd="2" destOrd="0" parTransId="{EAE42241-3B15-4D4F-A534-0A0EDBAE8135}" sibTransId="{41110CE0-9445-4825-ADC1-083E405A779B}"/>
    <dgm:cxn modelId="{F97A07A2-A296-46AE-9F1A-8E88F8E20BC1}" type="presOf" srcId="{31380D91-7AF2-4164-BF2A-8ADB6F9D1EBE}" destId="{3C1305AD-0F92-47BF-A8DB-6293CA3F738E}" srcOrd="0" destOrd="0" presId="urn:microsoft.com/office/officeart/2005/8/layout/vList4"/>
    <dgm:cxn modelId="{2DBE7AA7-5427-4380-ABC4-8B7237E5DAAC}" srcId="{1403B83D-E283-4A6B-99CD-4A1AD5E07E32}" destId="{31380D91-7AF2-4164-BF2A-8ADB6F9D1EBE}" srcOrd="1" destOrd="0" parTransId="{38BA9FD5-B6E5-48B4-AE39-8A20F9A3D140}" sibTransId="{BD9D089F-4BCA-4D7B-BF04-02A93201ECAA}"/>
    <dgm:cxn modelId="{A0B3C5E5-DBCB-42D5-B6EA-0103429160B2}" srcId="{1403B83D-E283-4A6B-99CD-4A1AD5E07E32}" destId="{54C216E2-5BF9-4C28-8853-66D03730C79C}" srcOrd="0" destOrd="0" parTransId="{BBA11F24-1955-40F7-916C-C2E4E70A7D14}" sibTransId="{53BDF03A-75D5-4DFD-B094-F25DBAA922F4}"/>
    <dgm:cxn modelId="{43363836-86B5-413F-8582-0EDE7C4FBF1A}" type="presParOf" srcId="{878238A4-3548-4029-9CEC-428834E0AEB1}" destId="{69103708-8816-46AE-8A6B-C3F52C6AE6F0}" srcOrd="0" destOrd="0" presId="urn:microsoft.com/office/officeart/2005/8/layout/vList4"/>
    <dgm:cxn modelId="{08C7A464-4D76-49C0-B146-FD10FF27B5F9}" type="presParOf" srcId="{69103708-8816-46AE-8A6B-C3F52C6AE6F0}" destId="{8C06C7BC-99F2-42E5-B582-9F94CE2311F4}" srcOrd="0" destOrd="0" presId="urn:microsoft.com/office/officeart/2005/8/layout/vList4"/>
    <dgm:cxn modelId="{A59040CA-4303-4E1A-A272-64D3405D75FE}" type="presParOf" srcId="{69103708-8816-46AE-8A6B-C3F52C6AE6F0}" destId="{712B1A7C-7AA6-4A25-83F7-AE1EE85A220F}" srcOrd="1" destOrd="0" presId="urn:microsoft.com/office/officeart/2005/8/layout/vList4"/>
    <dgm:cxn modelId="{F201A002-1469-4398-A384-00E371113419}" type="presParOf" srcId="{69103708-8816-46AE-8A6B-C3F52C6AE6F0}" destId="{F449A384-00A7-4ECF-9E84-F9A5C8466501}" srcOrd="2" destOrd="0" presId="urn:microsoft.com/office/officeart/2005/8/layout/vList4"/>
    <dgm:cxn modelId="{75BBAC14-A1F6-417E-943B-9789A7E52B51}" type="presParOf" srcId="{878238A4-3548-4029-9CEC-428834E0AEB1}" destId="{B19324C6-4372-4EA1-9AF8-DBEC7421248D}" srcOrd="1" destOrd="0" presId="urn:microsoft.com/office/officeart/2005/8/layout/vList4"/>
    <dgm:cxn modelId="{EC74BE4E-11D9-443B-8DCB-641E5A3B8D5E}" type="presParOf" srcId="{878238A4-3548-4029-9CEC-428834E0AEB1}" destId="{195EBCB2-A01B-436C-8D2E-7634A5275F2B}" srcOrd="2" destOrd="0" presId="urn:microsoft.com/office/officeart/2005/8/layout/vList4"/>
    <dgm:cxn modelId="{1FA68FBE-B9AC-479F-9562-F40ABC8A7FD0}" type="presParOf" srcId="{195EBCB2-A01B-436C-8D2E-7634A5275F2B}" destId="{3C1305AD-0F92-47BF-A8DB-6293CA3F738E}" srcOrd="0" destOrd="0" presId="urn:microsoft.com/office/officeart/2005/8/layout/vList4"/>
    <dgm:cxn modelId="{5DEC9DEE-180A-4FCA-8699-716106F90F23}" type="presParOf" srcId="{195EBCB2-A01B-436C-8D2E-7634A5275F2B}" destId="{E15D86EF-9445-4EC8-BF7B-352C6D1E58BB}" srcOrd="1" destOrd="0" presId="urn:microsoft.com/office/officeart/2005/8/layout/vList4"/>
    <dgm:cxn modelId="{6B2AE1F5-0629-4EE0-B3E2-8233DBBC2DFF}" type="presParOf" srcId="{195EBCB2-A01B-436C-8D2E-7634A5275F2B}" destId="{87200B99-F541-4802-AB9B-95C54263AD36}" srcOrd="2" destOrd="0" presId="urn:microsoft.com/office/officeart/2005/8/layout/vList4"/>
    <dgm:cxn modelId="{2A9F55D8-3482-4CE7-A6AE-8424717846C1}" type="presParOf" srcId="{878238A4-3548-4029-9CEC-428834E0AEB1}" destId="{4799B746-0CE1-4A54-B545-3F048B6BA4E6}" srcOrd="3" destOrd="0" presId="urn:microsoft.com/office/officeart/2005/8/layout/vList4"/>
    <dgm:cxn modelId="{4BB47154-F8D4-4379-834E-BF7B83D68CEC}" type="presParOf" srcId="{878238A4-3548-4029-9CEC-428834E0AEB1}" destId="{21D70516-17AF-43C2-9AD0-C71128F5E22D}" srcOrd="4" destOrd="0" presId="urn:microsoft.com/office/officeart/2005/8/layout/vList4"/>
    <dgm:cxn modelId="{2E143809-C70C-4737-8AB7-AC7E48ECA5FA}" type="presParOf" srcId="{21D70516-17AF-43C2-9AD0-C71128F5E22D}" destId="{47BA5419-8114-41E4-83EB-067D21DE5DA5}" srcOrd="0" destOrd="0" presId="urn:microsoft.com/office/officeart/2005/8/layout/vList4"/>
    <dgm:cxn modelId="{6B906677-0140-4174-9077-C5E85560E40E}" type="presParOf" srcId="{21D70516-17AF-43C2-9AD0-C71128F5E22D}" destId="{4EF718E3-F8D5-436B-B9E8-DF4F7439E0D2}" srcOrd="1" destOrd="0" presId="urn:microsoft.com/office/officeart/2005/8/layout/vList4"/>
    <dgm:cxn modelId="{D26A95EC-C349-4FDB-A2FD-09C2F6D58647}" type="presParOf" srcId="{21D70516-17AF-43C2-9AD0-C71128F5E22D}" destId="{8BFD8FF2-C596-40D3-BF2F-13F0F4F8D799}" srcOrd="2" destOrd="0" presId="urn:microsoft.com/office/officeart/2005/8/layout/vList4"/>
    <dgm:cxn modelId="{06B95C88-69F5-4F02-A029-B1E4EA2DDE09}" type="presParOf" srcId="{878238A4-3548-4029-9CEC-428834E0AEB1}" destId="{09320969-4022-4924-B994-CC43BCB57158}" srcOrd="5" destOrd="0" presId="urn:microsoft.com/office/officeart/2005/8/layout/vList4"/>
    <dgm:cxn modelId="{095587B2-AF55-436E-BB8C-6C3FC843073F}" type="presParOf" srcId="{878238A4-3548-4029-9CEC-428834E0AEB1}" destId="{3FD1B125-6693-4324-84E3-79CA954EF666}" srcOrd="6" destOrd="0" presId="urn:microsoft.com/office/officeart/2005/8/layout/vList4"/>
    <dgm:cxn modelId="{972AEDCD-E0C9-4A78-8199-543E716CDBA3}" type="presParOf" srcId="{3FD1B125-6693-4324-84E3-79CA954EF666}" destId="{7D441819-D9F8-461D-9BB4-41895B1648E3}" srcOrd="0" destOrd="0" presId="urn:microsoft.com/office/officeart/2005/8/layout/vList4"/>
    <dgm:cxn modelId="{1ABB3468-8F43-4A2C-8B9D-DFB4F4AB5F67}" type="presParOf" srcId="{3FD1B125-6693-4324-84E3-79CA954EF666}" destId="{D14849E5-87E7-4AA4-B13F-5E49765FCD3C}" srcOrd="1" destOrd="0" presId="urn:microsoft.com/office/officeart/2005/8/layout/vList4"/>
    <dgm:cxn modelId="{55B6B249-59AB-4139-AAAC-A432D2D42ACB}" type="presParOf" srcId="{3FD1B125-6693-4324-84E3-79CA954EF666}" destId="{C4D3D2AF-F7B2-476A-A6CC-581776C7CC71}"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06C7BC-99F2-42E5-B582-9F94CE2311F4}">
      <dsp:nvSpPr>
        <dsp:cNvPr id="0" name=""/>
        <dsp:cNvSpPr/>
      </dsp:nvSpPr>
      <dsp:spPr>
        <a:xfrm>
          <a:off x="0" y="0"/>
          <a:ext cx="3634241" cy="8818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Córdoba and Libertad streets	</a:t>
          </a:r>
          <a:endParaRPr lang="es-AR" sz="2000" kern="1200" dirty="0"/>
        </a:p>
      </dsp:txBody>
      <dsp:txXfrm>
        <a:off x="815029" y="0"/>
        <a:ext cx="2819211" cy="881816"/>
      </dsp:txXfrm>
    </dsp:sp>
    <dsp:sp modelId="{712B1A7C-7AA6-4A25-83F7-AE1EE85A220F}">
      <dsp:nvSpPr>
        <dsp:cNvPr id="0" name=""/>
        <dsp:cNvSpPr/>
      </dsp:nvSpPr>
      <dsp:spPr>
        <a:xfrm>
          <a:off x="82701" y="89712"/>
          <a:ext cx="737809" cy="733050"/>
        </a:xfrm>
        <a:prstGeom prst="roundRect">
          <a:avLst>
            <a:gd name="adj" fmla="val 10000"/>
          </a:avLst>
        </a:prstGeom>
        <a:blipFill>
          <a:blip xmlns:r="http://schemas.openxmlformats.org/officeDocument/2006/relationships" r:embed="rId1"/>
          <a:stretch>
            <a:fillRect t="-1000" b="-1000"/>
          </a:stretch>
        </a:blipFill>
        <a:ln>
          <a:noFill/>
        </a:ln>
        <a:effectLst>
          <a:outerShdw dist="23000" dir="6000000" rotWithShape="0">
            <a:srgbClr val="000000">
              <a:alpha val="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C1305AD-0F92-47BF-A8DB-6293CA3F738E}">
      <dsp:nvSpPr>
        <dsp:cNvPr id="0" name=""/>
        <dsp:cNvSpPr/>
      </dsp:nvSpPr>
      <dsp:spPr>
        <a:xfrm>
          <a:off x="0" y="936101"/>
          <a:ext cx="3634241" cy="1049705"/>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Belgrano and Salta streets</a:t>
          </a:r>
          <a:endParaRPr lang="es-AR" sz="2000" kern="1200" dirty="0"/>
        </a:p>
      </dsp:txBody>
      <dsp:txXfrm>
        <a:off x="815029" y="936101"/>
        <a:ext cx="2819211" cy="1049705"/>
      </dsp:txXfrm>
    </dsp:sp>
    <dsp:sp modelId="{E15D86EF-9445-4EC8-BF7B-352C6D1E58BB}">
      <dsp:nvSpPr>
        <dsp:cNvPr id="0" name=""/>
        <dsp:cNvSpPr/>
      </dsp:nvSpPr>
      <dsp:spPr>
        <a:xfrm>
          <a:off x="88181" y="1142124"/>
          <a:ext cx="726848" cy="705453"/>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2000" r="-32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7BA5419-8114-41E4-83EB-067D21DE5DA5}">
      <dsp:nvSpPr>
        <dsp:cNvPr id="0" name=""/>
        <dsp:cNvSpPr/>
      </dsp:nvSpPr>
      <dsp:spPr>
        <a:xfrm>
          <a:off x="0" y="2034395"/>
          <a:ext cx="3634241" cy="8818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Alameda de la </a:t>
          </a:r>
          <a:r>
            <a:rPr lang="en-US" sz="2000" kern="1200" dirty="0" err="1"/>
            <a:t>Federación</a:t>
          </a:r>
          <a:r>
            <a:rPr lang="en-US" sz="2000" kern="1200" dirty="0"/>
            <a:t> and Colon streets</a:t>
          </a:r>
          <a:endParaRPr lang="es-AR" sz="2000" kern="1200" dirty="0"/>
        </a:p>
      </dsp:txBody>
      <dsp:txXfrm>
        <a:off x="815029" y="2034395"/>
        <a:ext cx="2819211" cy="881816"/>
      </dsp:txXfrm>
    </dsp:sp>
    <dsp:sp modelId="{4EF718E3-F8D5-436B-B9E8-DF4F7439E0D2}">
      <dsp:nvSpPr>
        <dsp:cNvPr id="0" name=""/>
        <dsp:cNvSpPr/>
      </dsp:nvSpPr>
      <dsp:spPr>
        <a:xfrm>
          <a:off x="88181" y="2196067"/>
          <a:ext cx="726848" cy="705453"/>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2000" r="-32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7D441819-D9F8-461D-9BB4-41895B1648E3}">
      <dsp:nvSpPr>
        <dsp:cNvPr id="0" name=""/>
        <dsp:cNvSpPr/>
      </dsp:nvSpPr>
      <dsp:spPr>
        <a:xfrm>
          <a:off x="0" y="2970496"/>
          <a:ext cx="3634241" cy="88181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Paraguay and Enrique </a:t>
          </a:r>
          <a:r>
            <a:rPr lang="en-US" sz="2000" kern="1200" dirty="0" err="1"/>
            <a:t>Carbó</a:t>
          </a:r>
          <a:endParaRPr lang="es-AR" sz="2000" kern="1200" dirty="0"/>
        </a:p>
      </dsp:txBody>
      <dsp:txXfrm>
        <a:off x="815029" y="2970496"/>
        <a:ext cx="2819211" cy="881816"/>
      </dsp:txXfrm>
    </dsp:sp>
    <dsp:sp modelId="{D14849E5-87E7-4AA4-B13F-5E49765FCD3C}">
      <dsp:nvSpPr>
        <dsp:cNvPr id="0" name=""/>
        <dsp:cNvSpPr/>
      </dsp:nvSpPr>
      <dsp:spPr>
        <a:xfrm>
          <a:off x="88181" y="3166065"/>
          <a:ext cx="726848" cy="705453"/>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32000" r="-32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9450C8-939B-4726-A12D-EC9438D91CE9}" type="datetimeFigureOut">
              <a:rPr lang="en-US" smtClean="0"/>
              <a:t>8/1/2023</a:t>
            </a:fld>
            <a:endParaRPr lang="en-US"/>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027197-ED91-49F4-8A53-994E454CF2B1}" type="slidenum">
              <a:rPr lang="en-US" smtClean="0"/>
              <a:t>‹Nº›</a:t>
            </a:fld>
            <a:endParaRPr lang="en-US"/>
          </a:p>
        </p:txBody>
      </p:sp>
    </p:spTree>
    <p:extLst>
      <p:ext uri="{BB962C8B-B14F-4D97-AF65-F5344CB8AC3E}">
        <p14:creationId xmlns:p14="http://schemas.microsoft.com/office/powerpoint/2010/main" val="829809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90027197-ED91-49F4-8A53-994E454CF2B1}" type="slidenum">
              <a:rPr lang="en-US" smtClean="0"/>
              <a:t>1</a:t>
            </a:fld>
            <a:endParaRPr lang="en-US"/>
          </a:p>
        </p:txBody>
      </p:sp>
    </p:spTree>
    <p:extLst>
      <p:ext uri="{BB962C8B-B14F-4D97-AF65-F5344CB8AC3E}">
        <p14:creationId xmlns:p14="http://schemas.microsoft.com/office/powerpoint/2010/main" val="3389030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90027197-ED91-49F4-8A53-994E454CF2B1}" type="slidenum">
              <a:rPr lang="en-US" smtClean="0"/>
              <a:t>10</a:t>
            </a:fld>
            <a:endParaRPr lang="en-US"/>
          </a:p>
        </p:txBody>
      </p:sp>
    </p:spTree>
    <p:extLst>
      <p:ext uri="{BB962C8B-B14F-4D97-AF65-F5344CB8AC3E}">
        <p14:creationId xmlns:p14="http://schemas.microsoft.com/office/powerpoint/2010/main" val="355921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Marcador de número de diapositiva 3"/>
          <p:cNvSpPr>
            <a:spLocks noGrp="1"/>
          </p:cNvSpPr>
          <p:nvPr>
            <p:ph type="sldNum" sz="quarter" idx="5"/>
          </p:nvPr>
        </p:nvSpPr>
        <p:spPr/>
        <p:txBody>
          <a:bodyPr/>
          <a:lstStyle/>
          <a:p>
            <a:fld id="{90027197-ED91-49F4-8A53-994E454CF2B1}" type="slidenum">
              <a:rPr lang="en-US" smtClean="0"/>
              <a:t>11</a:t>
            </a:fld>
            <a:endParaRPr lang="en-US"/>
          </a:p>
        </p:txBody>
      </p:sp>
    </p:spTree>
    <p:extLst>
      <p:ext uri="{BB962C8B-B14F-4D97-AF65-F5344CB8AC3E}">
        <p14:creationId xmlns:p14="http://schemas.microsoft.com/office/powerpoint/2010/main" val="1003867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Marcador de número de diapositiva 3"/>
          <p:cNvSpPr>
            <a:spLocks noGrp="1"/>
          </p:cNvSpPr>
          <p:nvPr>
            <p:ph type="sldNum" sz="quarter" idx="5"/>
          </p:nvPr>
        </p:nvSpPr>
        <p:spPr/>
        <p:txBody>
          <a:bodyPr/>
          <a:lstStyle/>
          <a:p>
            <a:fld id="{90027197-ED91-49F4-8A53-994E454CF2B1}" type="slidenum">
              <a:rPr lang="en-US" smtClean="0"/>
              <a:t>12</a:t>
            </a:fld>
            <a:endParaRPr lang="en-US"/>
          </a:p>
        </p:txBody>
      </p:sp>
    </p:spTree>
    <p:extLst>
      <p:ext uri="{BB962C8B-B14F-4D97-AF65-F5344CB8AC3E}">
        <p14:creationId xmlns:p14="http://schemas.microsoft.com/office/powerpoint/2010/main" val="2419317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90027197-ED91-49F4-8A53-994E454CF2B1}" type="slidenum">
              <a:rPr lang="en-US" smtClean="0"/>
              <a:t>13</a:t>
            </a:fld>
            <a:endParaRPr lang="en-US"/>
          </a:p>
        </p:txBody>
      </p:sp>
    </p:spTree>
    <p:extLst>
      <p:ext uri="{BB962C8B-B14F-4D97-AF65-F5344CB8AC3E}">
        <p14:creationId xmlns:p14="http://schemas.microsoft.com/office/powerpoint/2010/main" val="2218917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90027197-ED91-49F4-8A53-994E454CF2B1}" type="slidenum">
              <a:rPr lang="en-US" smtClean="0"/>
              <a:t>14</a:t>
            </a:fld>
            <a:endParaRPr lang="en-US"/>
          </a:p>
        </p:txBody>
      </p:sp>
    </p:spTree>
    <p:extLst>
      <p:ext uri="{BB962C8B-B14F-4D97-AF65-F5344CB8AC3E}">
        <p14:creationId xmlns:p14="http://schemas.microsoft.com/office/powerpoint/2010/main" val="302903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90027197-ED91-49F4-8A53-994E454CF2B1}" type="slidenum">
              <a:rPr lang="en-US" smtClean="0"/>
              <a:t>15</a:t>
            </a:fld>
            <a:endParaRPr lang="en-US"/>
          </a:p>
        </p:txBody>
      </p:sp>
    </p:spTree>
    <p:extLst>
      <p:ext uri="{BB962C8B-B14F-4D97-AF65-F5344CB8AC3E}">
        <p14:creationId xmlns:p14="http://schemas.microsoft.com/office/powerpoint/2010/main" val="2886724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90027197-ED91-49F4-8A53-994E454CF2B1}" type="slidenum">
              <a:rPr lang="en-US" smtClean="0"/>
              <a:t>16</a:t>
            </a:fld>
            <a:endParaRPr lang="en-US"/>
          </a:p>
        </p:txBody>
      </p:sp>
    </p:spTree>
    <p:extLst>
      <p:ext uri="{BB962C8B-B14F-4D97-AF65-F5344CB8AC3E}">
        <p14:creationId xmlns:p14="http://schemas.microsoft.com/office/powerpoint/2010/main" val="1484512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90027197-ED91-49F4-8A53-994E454CF2B1}" type="slidenum">
              <a:rPr lang="en-US" smtClean="0"/>
              <a:t>17</a:t>
            </a:fld>
            <a:endParaRPr lang="en-US"/>
          </a:p>
        </p:txBody>
      </p:sp>
    </p:spTree>
    <p:extLst>
      <p:ext uri="{BB962C8B-B14F-4D97-AF65-F5344CB8AC3E}">
        <p14:creationId xmlns:p14="http://schemas.microsoft.com/office/powerpoint/2010/main" val="2637330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b="1" dirty="0"/>
          </a:p>
        </p:txBody>
      </p:sp>
      <p:sp>
        <p:nvSpPr>
          <p:cNvPr id="4" name="Marcador de número de diapositiva 3"/>
          <p:cNvSpPr>
            <a:spLocks noGrp="1"/>
          </p:cNvSpPr>
          <p:nvPr>
            <p:ph type="sldNum" sz="quarter" idx="5"/>
          </p:nvPr>
        </p:nvSpPr>
        <p:spPr/>
        <p:txBody>
          <a:bodyPr/>
          <a:lstStyle/>
          <a:p>
            <a:fld id="{90027197-ED91-49F4-8A53-994E454CF2B1}" type="slidenum">
              <a:rPr lang="en-US" smtClean="0"/>
              <a:t>18</a:t>
            </a:fld>
            <a:endParaRPr lang="en-US"/>
          </a:p>
        </p:txBody>
      </p:sp>
    </p:spTree>
    <p:extLst>
      <p:ext uri="{BB962C8B-B14F-4D97-AF65-F5344CB8AC3E}">
        <p14:creationId xmlns:p14="http://schemas.microsoft.com/office/powerpoint/2010/main" val="36485243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90027197-ED91-49F4-8A53-994E454CF2B1}" type="slidenum">
              <a:rPr lang="en-US" smtClean="0"/>
              <a:t>19</a:t>
            </a:fld>
            <a:endParaRPr lang="en-US"/>
          </a:p>
        </p:txBody>
      </p:sp>
    </p:spTree>
    <p:extLst>
      <p:ext uri="{BB962C8B-B14F-4D97-AF65-F5344CB8AC3E}">
        <p14:creationId xmlns:p14="http://schemas.microsoft.com/office/powerpoint/2010/main" val="3932409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90027197-ED91-49F4-8A53-994E454CF2B1}" type="slidenum">
              <a:rPr lang="en-US" smtClean="0"/>
              <a:t>2</a:t>
            </a:fld>
            <a:endParaRPr lang="en-US"/>
          </a:p>
        </p:txBody>
      </p:sp>
    </p:spTree>
    <p:extLst>
      <p:ext uri="{BB962C8B-B14F-4D97-AF65-F5344CB8AC3E}">
        <p14:creationId xmlns:p14="http://schemas.microsoft.com/office/powerpoint/2010/main" val="40485693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90027197-ED91-49F4-8A53-994E454CF2B1}" type="slidenum">
              <a:rPr lang="en-US" smtClean="0"/>
              <a:t>21</a:t>
            </a:fld>
            <a:endParaRPr lang="en-US"/>
          </a:p>
        </p:txBody>
      </p:sp>
    </p:spTree>
    <p:extLst>
      <p:ext uri="{BB962C8B-B14F-4D97-AF65-F5344CB8AC3E}">
        <p14:creationId xmlns:p14="http://schemas.microsoft.com/office/powerpoint/2010/main" val="2658983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90027197-ED91-49F4-8A53-994E454CF2B1}" type="slidenum">
              <a:rPr lang="en-US" smtClean="0"/>
              <a:t>22</a:t>
            </a:fld>
            <a:endParaRPr lang="en-US"/>
          </a:p>
        </p:txBody>
      </p:sp>
    </p:spTree>
    <p:extLst>
      <p:ext uri="{BB962C8B-B14F-4D97-AF65-F5344CB8AC3E}">
        <p14:creationId xmlns:p14="http://schemas.microsoft.com/office/powerpoint/2010/main" val="39321172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a:t>Acá hay dos estructuras con verbo y dos con sustantivos</a:t>
            </a:r>
          </a:p>
        </p:txBody>
      </p:sp>
      <p:sp>
        <p:nvSpPr>
          <p:cNvPr id="4" name="Marcador de número de diapositiva 3"/>
          <p:cNvSpPr>
            <a:spLocks noGrp="1"/>
          </p:cNvSpPr>
          <p:nvPr>
            <p:ph type="sldNum" sz="quarter" idx="5"/>
          </p:nvPr>
        </p:nvSpPr>
        <p:spPr/>
        <p:txBody>
          <a:bodyPr/>
          <a:lstStyle/>
          <a:p>
            <a:fld id="{90027197-ED91-49F4-8A53-994E454CF2B1}" type="slidenum">
              <a:rPr lang="en-US" smtClean="0"/>
              <a:t>23</a:t>
            </a:fld>
            <a:endParaRPr lang="en-US"/>
          </a:p>
        </p:txBody>
      </p:sp>
    </p:spTree>
    <p:extLst>
      <p:ext uri="{BB962C8B-B14F-4D97-AF65-F5344CB8AC3E}">
        <p14:creationId xmlns:p14="http://schemas.microsoft.com/office/powerpoint/2010/main" val="41672988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90027197-ED91-49F4-8A53-994E454CF2B1}" type="slidenum">
              <a:rPr lang="en-US" smtClean="0"/>
              <a:t>25</a:t>
            </a:fld>
            <a:endParaRPr lang="en-US"/>
          </a:p>
        </p:txBody>
      </p:sp>
    </p:spTree>
    <p:extLst>
      <p:ext uri="{BB962C8B-B14F-4D97-AF65-F5344CB8AC3E}">
        <p14:creationId xmlns:p14="http://schemas.microsoft.com/office/powerpoint/2010/main" val="35191915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90027197-ED91-49F4-8A53-994E454CF2B1}" type="slidenum">
              <a:rPr lang="en-US" smtClean="0"/>
              <a:t>26</a:t>
            </a:fld>
            <a:endParaRPr lang="en-US"/>
          </a:p>
        </p:txBody>
      </p:sp>
    </p:spTree>
    <p:extLst>
      <p:ext uri="{BB962C8B-B14F-4D97-AF65-F5344CB8AC3E}">
        <p14:creationId xmlns:p14="http://schemas.microsoft.com/office/powerpoint/2010/main" val="3858410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90027197-ED91-49F4-8A53-994E454CF2B1}" type="slidenum">
              <a:rPr lang="en-US" smtClean="0"/>
              <a:t>3</a:t>
            </a:fld>
            <a:endParaRPr lang="en-US"/>
          </a:p>
        </p:txBody>
      </p:sp>
    </p:spTree>
    <p:extLst>
      <p:ext uri="{BB962C8B-B14F-4D97-AF65-F5344CB8AC3E}">
        <p14:creationId xmlns:p14="http://schemas.microsoft.com/office/powerpoint/2010/main" val="3160155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90027197-ED91-49F4-8A53-994E454CF2B1}" type="slidenum">
              <a:rPr lang="en-US" smtClean="0"/>
              <a:t>4</a:t>
            </a:fld>
            <a:endParaRPr lang="en-US"/>
          </a:p>
        </p:txBody>
      </p:sp>
    </p:spTree>
    <p:extLst>
      <p:ext uri="{BB962C8B-B14F-4D97-AF65-F5344CB8AC3E}">
        <p14:creationId xmlns:p14="http://schemas.microsoft.com/office/powerpoint/2010/main" val="144399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b="1" dirty="0"/>
          </a:p>
        </p:txBody>
      </p:sp>
      <p:sp>
        <p:nvSpPr>
          <p:cNvPr id="4" name="Marcador de número de diapositiva 3"/>
          <p:cNvSpPr>
            <a:spLocks noGrp="1"/>
          </p:cNvSpPr>
          <p:nvPr>
            <p:ph type="sldNum" sz="quarter" idx="5"/>
          </p:nvPr>
        </p:nvSpPr>
        <p:spPr/>
        <p:txBody>
          <a:bodyPr/>
          <a:lstStyle/>
          <a:p>
            <a:fld id="{90027197-ED91-49F4-8A53-994E454CF2B1}" type="slidenum">
              <a:rPr lang="en-US" smtClean="0"/>
              <a:t>5</a:t>
            </a:fld>
            <a:endParaRPr lang="en-US"/>
          </a:p>
        </p:txBody>
      </p:sp>
    </p:spTree>
    <p:extLst>
      <p:ext uri="{BB962C8B-B14F-4D97-AF65-F5344CB8AC3E}">
        <p14:creationId xmlns:p14="http://schemas.microsoft.com/office/powerpoint/2010/main" val="1558086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90027197-ED91-49F4-8A53-994E454CF2B1}" type="slidenum">
              <a:rPr lang="en-US" smtClean="0"/>
              <a:t>6</a:t>
            </a:fld>
            <a:endParaRPr lang="en-US"/>
          </a:p>
        </p:txBody>
      </p:sp>
    </p:spTree>
    <p:extLst>
      <p:ext uri="{BB962C8B-B14F-4D97-AF65-F5344CB8AC3E}">
        <p14:creationId xmlns:p14="http://schemas.microsoft.com/office/powerpoint/2010/main" val="3143597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90027197-ED91-49F4-8A53-994E454CF2B1}" type="slidenum">
              <a:rPr lang="en-US" smtClean="0"/>
              <a:t>7</a:t>
            </a:fld>
            <a:endParaRPr lang="en-US"/>
          </a:p>
        </p:txBody>
      </p:sp>
    </p:spTree>
    <p:extLst>
      <p:ext uri="{BB962C8B-B14F-4D97-AF65-F5344CB8AC3E}">
        <p14:creationId xmlns:p14="http://schemas.microsoft.com/office/powerpoint/2010/main" val="1735241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90027197-ED91-49F4-8A53-994E454CF2B1}" type="slidenum">
              <a:rPr lang="en-US" smtClean="0"/>
              <a:t>8</a:t>
            </a:fld>
            <a:endParaRPr lang="en-US"/>
          </a:p>
        </p:txBody>
      </p:sp>
    </p:spTree>
    <p:extLst>
      <p:ext uri="{BB962C8B-B14F-4D97-AF65-F5344CB8AC3E}">
        <p14:creationId xmlns:p14="http://schemas.microsoft.com/office/powerpoint/2010/main" val="1251044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5"/>
          </p:nvPr>
        </p:nvSpPr>
        <p:spPr/>
        <p:txBody>
          <a:bodyPr/>
          <a:lstStyle/>
          <a:p>
            <a:fld id="{90027197-ED91-49F4-8A53-994E454CF2B1}" type="slidenum">
              <a:rPr lang="en-US" smtClean="0"/>
              <a:t>9</a:t>
            </a:fld>
            <a:endParaRPr lang="en-US"/>
          </a:p>
        </p:txBody>
      </p:sp>
    </p:spTree>
    <p:extLst>
      <p:ext uri="{BB962C8B-B14F-4D97-AF65-F5344CB8AC3E}">
        <p14:creationId xmlns:p14="http://schemas.microsoft.com/office/powerpoint/2010/main" val="2926576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AR"/>
          </a:p>
        </p:txBody>
      </p:sp>
      <p:sp>
        <p:nvSpPr>
          <p:cNvPr id="4" name="3 Marcador de fecha"/>
          <p:cNvSpPr>
            <a:spLocks noGrp="1"/>
          </p:cNvSpPr>
          <p:nvPr>
            <p:ph type="dt" sz="half" idx="10"/>
          </p:nvPr>
        </p:nvSpPr>
        <p:spPr/>
        <p:txBody>
          <a:bodyPr/>
          <a:lstStyle/>
          <a:p>
            <a:fld id="{4F8DF4C5-ECFA-4672-B90E-E76539AE398A}" type="datetimeFigureOut">
              <a:rPr lang="es-AR" smtClean="0"/>
              <a:t>01/08/2023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3F2FFE52-AABB-4566-AF3D-51C6D912D889}" type="slidenum">
              <a:rPr lang="es-AR" smtClean="0"/>
              <a:t>‹Nº›</a:t>
            </a:fld>
            <a:endParaRPr lang="es-AR"/>
          </a:p>
        </p:txBody>
      </p:sp>
    </p:spTree>
    <p:extLst>
      <p:ext uri="{BB962C8B-B14F-4D97-AF65-F5344CB8AC3E}">
        <p14:creationId xmlns:p14="http://schemas.microsoft.com/office/powerpoint/2010/main" val="2612170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4F8DF4C5-ECFA-4672-B90E-E76539AE398A}" type="datetimeFigureOut">
              <a:rPr lang="es-AR" smtClean="0"/>
              <a:t>01/08/2023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3F2FFE52-AABB-4566-AF3D-51C6D912D889}" type="slidenum">
              <a:rPr lang="es-AR" smtClean="0"/>
              <a:t>‹Nº›</a:t>
            </a:fld>
            <a:endParaRPr lang="es-AR"/>
          </a:p>
        </p:txBody>
      </p:sp>
    </p:spTree>
    <p:extLst>
      <p:ext uri="{BB962C8B-B14F-4D97-AF65-F5344CB8AC3E}">
        <p14:creationId xmlns:p14="http://schemas.microsoft.com/office/powerpoint/2010/main" val="4269859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4F8DF4C5-ECFA-4672-B90E-E76539AE398A}" type="datetimeFigureOut">
              <a:rPr lang="es-AR" smtClean="0"/>
              <a:t>01/08/2023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3F2FFE52-AABB-4566-AF3D-51C6D912D889}" type="slidenum">
              <a:rPr lang="es-AR" smtClean="0"/>
              <a:t>‹Nº›</a:t>
            </a:fld>
            <a:endParaRPr lang="es-AR"/>
          </a:p>
        </p:txBody>
      </p:sp>
    </p:spTree>
    <p:extLst>
      <p:ext uri="{BB962C8B-B14F-4D97-AF65-F5344CB8AC3E}">
        <p14:creationId xmlns:p14="http://schemas.microsoft.com/office/powerpoint/2010/main" val="2695267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4F8DF4C5-ECFA-4672-B90E-E76539AE398A}" type="datetimeFigureOut">
              <a:rPr lang="es-AR" smtClean="0"/>
              <a:t>01/08/2023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3F2FFE52-AABB-4566-AF3D-51C6D912D889}" type="slidenum">
              <a:rPr lang="es-AR" smtClean="0"/>
              <a:t>‹Nº›</a:t>
            </a:fld>
            <a:endParaRPr lang="es-AR"/>
          </a:p>
        </p:txBody>
      </p:sp>
    </p:spTree>
    <p:extLst>
      <p:ext uri="{BB962C8B-B14F-4D97-AF65-F5344CB8AC3E}">
        <p14:creationId xmlns:p14="http://schemas.microsoft.com/office/powerpoint/2010/main" val="1609182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4F8DF4C5-ECFA-4672-B90E-E76539AE398A}" type="datetimeFigureOut">
              <a:rPr lang="es-AR" smtClean="0"/>
              <a:t>01/08/2023</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3F2FFE52-AABB-4566-AF3D-51C6D912D889}" type="slidenum">
              <a:rPr lang="es-AR" smtClean="0"/>
              <a:t>‹Nº›</a:t>
            </a:fld>
            <a:endParaRPr lang="es-AR"/>
          </a:p>
        </p:txBody>
      </p:sp>
    </p:spTree>
    <p:extLst>
      <p:ext uri="{BB962C8B-B14F-4D97-AF65-F5344CB8AC3E}">
        <p14:creationId xmlns:p14="http://schemas.microsoft.com/office/powerpoint/2010/main" val="17901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fecha"/>
          <p:cNvSpPr>
            <a:spLocks noGrp="1"/>
          </p:cNvSpPr>
          <p:nvPr>
            <p:ph type="dt" sz="half" idx="10"/>
          </p:nvPr>
        </p:nvSpPr>
        <p:spPr/>
        <p:txBody>
          <a:bodyPr/>
          <a:lstStyle/>
          <a:p>
            <a:fld id="{4F8DF4C5-ECFA-4672-B90E-E76539AE398A}" type="datetimeFigureOut">
              <a:rPr lang="es-AR" smtClean="0"/>
              <a:t>01/08/2023</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3F2FFE52-AABB-4566-AF3D-51C6D912D889}" type="slidenum">
              <a:rPr lang="es-AR" smtClean="0"/>
              <a:t>‹Nº›</a:t>
            </a:fld>
            <a:endParaRPr lang="es-AR"/>
          </a:p>
        </p:txBody>
      </p:sp>
    </p:spTree>
    <p:extLst>
      <p:ext uri="{BB962C8B-B14F-4D97-AF65-F5344CB8AC3E}">
        <p14:creationId xmlns:p14="http://schemas.microsoft.com/office/powerpoint/2010/main" val="2346249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6 Marcador de fecha"/>
          <p:cNvSpPr>
            <a:spLocks noGrp="1"/>
          </p:cNvSpPr>
          <p:nvPr>
            <p:ph type="dt" sz="half" idx="10"/>
          </p:nvPr>
        </p:nvSpPr>
        <p:spPr/>
        <p:txBody>
          <a:bodyPr/>
          <a:lstStyle/>
          <a:p>
            <a:fld id="{4F8DF4C5-ECFA-4672-B90E-E76539AE398A}" type="datetimeFigureOut">
              <a:rPr lang="es-AR" smtClean="0"/>
              <a:t>01/08/2023</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3F2FFE52-AABB-4566-AF3D-51C6D912D889}" type="slidenum">
              <a:rPr lang="es-AR" smtClean="0"/>
              <a:t>‹Nº›</a:t>
            </a:fld>
            <a:endParaRPr lang="es-AR"/>
          </a:p>
        </p:txBody>
      </p:sp>
    </p:spTree>
    <p:extLst>
      <p:ext uri="{BB962C8B-B14F-4D97-AF65-F5344CB8AC3E}">
        <p14:creationId xmlns:p14="http://schemas.microsoft.com/office/powerpoint/2010/main" val="4181709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fecha"/>
          <p:cNvSpPr>
            <a:spLocks noGrp="1"/>
          </p:cNvSpPr>
          <p:nvPr>
            <p:ph type="dt" sz="half" idx="10"/>
          </p:nvPr>
        </p:nvSpPr>
        <p:spPr/>
        <p:txBody>
          <a:bodyPr/>
          <a:lstStyle/>
          <a:p>
            <a:fld id="{4F8DF4C5-ECFA-4672-B90E-E76539AE398A}" type="datetimeFigureOut">
              <a:rPr lang="es-AR" smtClean="0"/>
              <a:t>01/08/2023</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3F2FFE52-AABB-4566-AF3D-51C6D912D889}" type="slidenum">
              <a:rPr lang="es-AR" smtClean="0"/>
              <a:t>‹Nº›</a:t>
            </a:fld>
            <a:endParaRPr lang="es-AR"/>
          </a:p>
        </p:txBody>
      </p:sp>
    </p:spTree>
    <p:extLst>
      <p:ext uri="{BB962C8B-B14F-4D97-AF65-F5344CB8AC3E}">
        <p14:creationId xmlns:p14="http://schemas.microsoft.com/office/powerpoint/2010/main" val="2460038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F8DF4C5-ECFA-4672-B90E-E76539AE398A}" type="datetimeFigureOut">
              <a:rPr lang="es-AR" smtClean="0"/>
              <a:t>01/08/2023</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3F2FFE52-AABB-4566-AF3D-51C6D912D889}" type="slidenum">
              <a:rPr lang="es-AR" smtClean="0"/>
              <a:t>‹Nº›</a:t>
            </a:fld>
            <a:endParaRPr lang="es-AR"/>
          </a:p>
        </p:txBody>
      </p:sp>
    </p:spTree>
    <p:extLst>
      <p:ext uri="{BB962C8B-B14F-4D97-AF65-F5344CB8AC3E}">
        <p14:creationId xmlns:p14="http://schemas.microsoft.com/office/powerpoint/2010/main" val="1634993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4F8DF4C5-ECFA-4672-B90E-E76539AE398A}" type="datetimeFigureOut">
              <a:rPr lang="es-AR" smtClean="0"/>
              <a:t>01/08/2023</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3F2FFE52-AABB-4566-AF3D-51C6D912D889}" type="slidenum">
              <a:rPr lang="es-AR" smtClean="0"/>
              <a:t>‹Nº›</a:t>
            </a:fld>
            <a:endParaRPr lang="es-AR"/>
          </a:p>
        </p:txBody>
      </p:sp>
    </p:spTree>
    <p:extLst>
      <p:ext uri="{BB962C8B-B14F-4D97-AF65-F5344CB8AC3E}">
        <p14:creationId xmlns:p14="http://schemas.microsoft.com/office/powerpoint/2010/main" val="1303802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4F8DF4C5-ECFA-4672-B90E-E76539AE398A}" type="datetimeFigureOut">
              <a:rPr lang="es-AR" smtClean="0"/>
              <a:t>01/08/2023</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3F2FFE52-AABB-4566-AF3D-51C6D912D889}" type="slidenum">
              <a:rPr lang="es-AR" smtClean="0"/>
              <a:t>‹Nº›</a:t>
            </a:fld>
            <a:endParaRPr lang="es-AR"/>
          </a:p>
        </p:txBody>
      </p:sp>
    </p:spTree>
    <p:extLst>
      <p:ext uri="{BB962C8B-B14F-4D97-AF65-F5344CB8AC3E}">
        <p14:creationId xmlns:p14="http://schemas.microsoft.com/office/powerpoint/2010/main" val="1091870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8DF4C5-ECFA-4672-B90E-E76539AE398A}" type="datetimeFigureOut">
              <a:rPr lang="es-AR" smtClean="0"/>
              <a:t>01/08/2023</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2FFE52-AABB-4566-AF3D-51C6D912D889}" type="slidenum">
              <a:rPr lang="es-AR" smtClean="0"/>
              <a:t>‹Nº›</a:t>
            </a:fld>
            <a:endParaRPr lang="es-AR"/>
          </a:p>
        </p:txBody>
      </p:sp>
    </p:spTree>
    <p:extLst>
      <p:ext uri="{BB962C8B-B14F-4D97-AF65-F5344CB8AC3E}">
        <p14:creationId xmlns:p14="http://schemas.microsoft.com/office/powerpoint/2010/main" val="1859605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hemeOverride" Target="../theme/themeOverride1.xml"/><Relationship Id="rId5" Type="http://schemas.openxmlformats.org/officeDocument/2006/relationships/image" Target="../media/image22.jpe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hemeOverride" Target="../theme/themeOverride2.xml"/><Relationship Id="rId5" Type="http://schemas.openxmlformats.org/officeDocument/2006/relationships/image" Target="../media/image23.jp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jpeg"/><Relationship Id="rId9" Type="http://schemas.openxmlformats.org/officeDocument/2006/relationships/image" Target="../media/image31.sv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2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B3B9DBC-97CC-4A18-B4A6-66E24029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4492644-1D84-449E-94E4-5FC5C873D3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227"/>
            <a:ext cx="9141714" cy="4551895"/>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1 Título">
            <a:extLst>
              <a:ext uri="{FF2B5EF4-FFF2-40B4-BE49-F238E27FC236}">
                <a16:creationId xmlns:a16="http://schemas.microsoft.com/office/drawing/2014/main" id="{696F8A7E-E10F-4A41-82FF-08B47706E38C}"/>
              </a:ext>
            </a:extLst>
          </p:cNvPr>
          <p:cNvSpPr>
            <a:spLocks noGrp="1"/>
          </p:cNvSpPr>
          <p:nvPr>
            <p:ph type="ctrTitle"/>
          </p:nvPr>
        </p:nvSpPr>
        <p:spPr>
          <a:xfrm>
            <a:off x="596506" y="637953"/>
            <a:ext cx="6204344" cy="3189507"/>
          </a:xfrm>
        </p:spPr>
        <p:txBody>
          <a:bodyPr>
            <a:normAutofit/>
          </a:bodyPr>
          <a:lstStyle/>
          <a:p>
            <a:pPr algn="l">
              <a:lnSpc>
                <a:spcPct val="90000"/>
              </a:lnSpc>
            </a:pPr>
            <a:r>
              <a:rPr lang="en-US" dirty="0">
                <a:solidFill>
                  <a:srgbClr val="FFFFFF"/>
                </a:solidFill>
              </a:rPr>
              <a:t>Urban Heat: Green Roofs to Decrease Solar Heat in Downtown Paraná.</a:t>
            </a:r>
            <a:br>
              <a:rPr lang="es-AR" dirty="0">
                <a:solidFill>
                  <a:srgbClr val="FFFFFF"/>
                </a:solidFill>
              </a:rPr>
            </a:br>
            <a:endParaRPr lang="es-AR" dirty="0">
              <a:solidFill>
                <a:srgbClr val="FFFFFF"/>
              </a:solidFill>
            </a:endParaRPr>
          </a:p>
        </p:txBody>
      </p:sp>
      <p:sp>
        <p:nvSpPr>
          <p:cNvPr id="13" name="Freeform 6">
            <a:extLst>
              <a:ext uri="{FF2B5EF4-FFF2-40B4-BE49-F238E27FC236}">
                <a16:creationId xmlns:a16="http://schemas.microsoft.com/office/drawing/2014/main" id="{94EE1A74-DEBF-434E-8B5E-7AB296ECB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5810" y="4208147"/>
            <a:ext cx="254344" cy="1938528"/>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8C7C4D4B-92D9-4FA4-A294-749E8574FF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546554" y="4098333"/>
            <a:ext cx="151393" cy="1874520"/>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8">
            <a:extLst>
              <a:ext uri="{FF2B5EF4-FFF2-40B4-BE49-F238E27FC236}">
                <a16:creationId xmlns:a16="http://schemas.microsoft.com/office/drawing/2014/main" id="{BADA3358-2A3F-41B0-A458-6FD1DB3AF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286" y="4098334"/>
            <a:ext cx="6699764"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8">
            <a:extLst>
              <a:ext uri="{FF2B5EF4-FFF2-40B4-BE49-F238E27FC236}">
                <a16:creationId xmlns:a16="http://schemas.microsoft.com/office/drawing/2014/main" id="{E4737216-37B2-43AD-AB08-05BFCCEFC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800154" y="4377267"/>
            <a:ext cx="2341560" cy="177393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CuadroTexto 11">
            <a:extLst>
              <a:ext uri="{FF2B5EF4-FFF2-40B4-BE49-F238E27FC236}">
                <a16:creationId xmlns:a16="http://schemas.microsoft.com/office/drawing/2014/main" id="{010A5BBC-942A-43BA-8136-2EA96F217B98}"/>
              </a:ext>
            </a:extLst>
          </p:cNvPr>
          <p:cNvSpPr txBox="1"/>
          <p:nvPr/>
        </p:nvSpPr>
        <p:spPr>
          <a:xfrm>
            <a:off x="33551" y="4225697"/>
            <a:ext cx="6699764" cy="707886"/>
          </a:xfrm>
          <a:prstGeom prst="rect">
            <a:avLst/>
          </a:prstGeom>
          <a:noFill/>
        </p:spPr>
        <p:txBody>
          <a:bodyPr wrap="square">
            <a:spAutoFit/>
          </a:bodyPr>
          <a:lstStyle/>
          <a:p>
            <a:r>
              <a:rPr lang="en-US" sz="2000" dirty="0"/>
              <a:t>Universidad </a:t>
            </a:r>
            <a:r>
              <a:rPr lang="en-US" sz="2000" dirty="0" err="1"/>
              <a:t>Tecnológica</a:t>
            </a:r>
            <a:r>
              <a:rPr lang="en-US" sz="2000" dirty="0"/>
              <a:t> Nacional, </a:t>
            </a:r>
            <a:r>
              <a:rPr lang="en-US" sz="2000" dirty="0" err="1"/>
              <a:t>Facultad</a:t>
            </a:r>
            <a:r>
              <a:rPr lang="en-US" sz="2000" dirty="0"/>
              <a:t> Regional Paraná, Civil Engineering Department, </a:t>
            </a:r>
            <a:r>
              <a:rPr lang="en-US" sz="2000" dirty="0" err="1"/>
              <a:t>Inglés</a:t>
            </a:r>
            <a:r>
              <a:rPr lang="en-US" sz="2000" dirty="0"/>
              <a:t> II </a:t>
            </a:r>
          </a:p>
        </p:txBody>
      </p:sp>
      <p:sp>
        <p:nvSpPr>
          <p:cNvPr id="7" name="Rectángulo 6">
            <a:extLst>
              <a:ext uri="{FF2B5EF4-FFF2-40B4-BE49-F238E27FC236}">
                <a16:creationId xmlns:a16="http://schemas.microsoft.com/office/drawing/2014/main" id="{DAD57E15-AFF4-435C-B78C-996D8B604E23}"/>
              </a:ext>
            </a:extLst>
          </p:cNvPr>
          <p:cNvSpPr/>
          <p:nvPr/>
        </p:nvSpPr>
        <p:spPr>
          <a:xfrm>
            <a:off x="107504" y="5930599"/>
            <a:ext cx="8856569" cy="88492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s-AR"/>
          </a:p>
        </p:txBody>
      </p:sp>
      <p:sp>
        <p:nvSpPr>
          <p:cNvPr id="16" name="CuadroTexto 15">
            <a:extLst>
              <a:ext uri="{FF2B5EF4-FFF2-40B4-BE49-F238E27FC236}">
                <a16:creationId xmlns:a16="http://schemas.microsoft.com/office/drawing/2014/main" id="{F4098B16-E257-461F-B5CA-6EF3FC497F6F}"/>
              </a:ext>
            </a:extLst>
          </p:cNvPr>
          <p:cNvSpPr txBox="1"/>
          <p:nvPr/>
        </p:nvSpPr>
        <p:spPr>
          <a:xfrm>
            <a:off x="54011" y="5903470"/>
            <a:ext cx="8910062" cy="923330"/>
          </a:xfrm>
          <a:prstGeom prst="rect">
            <a:avLst/>
          </a:prstGeom>
          <a:noFill/>
        </p:spPr>
        <p:txBody>
          <a:bodyPr wrap="square" rtlCol="0">
            <a:spAutoFit/>
          </a:bodyPr>
          <a:lstStyle/>
          <a:p>
            <a:pPr algn="just"/>
            <a:r>
              <a:rPr lang="en-US" dirty="0"/>
              <a:t>This work is an EFL engineering student project. The pictures and content in this presentation are only used for educational purposes. If there is any copyright conflict, they will be immediately removed.</a:t>
            </a:r>
            <a:endParaRPr lang="es-AR" dirty="0"/>
          </a:p>
        </p:txBody>
      </p:sp>
      <p:sp>
        <p:nvSpPr>
          <p:cNvPr id="18" name="CuadroTexto 17">
            <a:extLst>
              <a:ext uri="{FF2B5EF4-FFF2-40B4-BE49-F238E27FC236}">
                <a16:creationId xmlns:a16="http://schemas.microsoft.com/office/drawing/2014/main" id="{92D29850-CD5B-45D1-A4CB-B89F6EFE43BC}"/>
              </a:ext>
            </a:extLst>
          </p:cNvPr>
          <p:cNvSpPr txBox="1"/>
          <p:nvPr/>
        </p:nvSpPr>
        <p:spPr>
          <a:xfrm>
            <a:off x="-20799" y="5428512"/>
            <a:ext cx="9059681" cy="400110"/>
          </a:xfrm>
          <a:prstGeom prst="rect">
            <a:avLst/>
          </a:prstGeom>
          <a:noFill/>
        </p:spPr>
        <p:txBody>
          <a:bodyPr wrap="square">
            <a:spAutoFit/>
          </a:bodyPr>
          <a:lstStyle/>
          <a:p>
            <a:r>
              <a:rPr lang="en-US" sz="2000" dirty="0"/>
              <a:t>Author: </a:t>
            </a:r>
            <a:r>
              <a:rPr lang="en-US" sz="2000" dirty="0" err="1"/>
              <a:t>Soliard</a:t>
            </a:r>
            <a:r>
              <a:rPr lang="en-US" sz="2000" dirty="0"/>
              <a:t>, Andrés</a:t>
            </a:r>
          </a:p>
        </p:txBody>
      </p:sp>
    </p:spTree>
    <p:extLst>
      <p:ext uri="{BB962C8B-B14F-4D97-AF65-F5344CB8AC3E}">
        <p14:creationId xmlns:p14="http://schemas.microsoft.com/office/powerpoint/2010/main" val="14333021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6" grpId="0"/>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11"/>
          <p:cNvPicPr/>
          <p:nvPr/>
        </p:nvPicPr>
        <p:blipFill>
          <a:blip r:embed="rId3">
            <a:lum/>
            <a:alphaModFix/>
          </a:blip>
          <a:srcRect l="20" t="21"/>
          <a:stretch>
            <a:fillRect/>
          </a:stretch>
        </p:blipFill>
        <p:spPr>
          <a:xfrm>
            <a:off x="1309521" y="230780"/>
            <a:ext cx="6524958" cy="355456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Rectángulo: esquinas redondeadas 8">
            <a:extLst>
              <a:ext uri="{FF2B5EF4-FFF2-40B4-BE49-F238E27FC236}">
                <a16:creationId xmlns:a16="http://schemas.microsoft.com/office/drawing/2014/main" id="{DD5DF302-AAF8-49E6-B5A9-2949A23A223A}"/>
              </a:ext>
            </a:extLst>
          </p:cNvPr>
          <p:cNvSpPr/>
          <p:nvPr/>
        </p:nvSpPr>
        <p:spPr>
          <a:xfrm>
            <a:off x="1547664" y="230780"/>
            <a:ext cx="6048672" cy="6463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t>Alameda de la Federación </a:t>
            </a:r>
            <a:r>
              <a:rPr lang="es-ES" sz="2000" dirty="0" err="1"/>
              <a:t>street</a:t>
            </a:r>
            <a:endParaRPr lang="es-AR" sz="2000" dirty="0"/>
          </a:p>
        </p:txBody>
      </p:sp>
      <p:sp>
        <p:nvSpPr>
          <p:cNvPr id="11" name="Rectángulo: esquinas redondeadas 10">
            <a:extLst>
              <a:ext uri="{FF2B5EF4-FFF2-40B4-BE49-F238E27FC236}">
                <a16:creationId xmlns:a16="http://schemas.microsoft.com/office/drawing/2014/main" id="{E74B6EF6-47B2-4706-A15E-B6443C19482F}"/>
              </a:ext>
            </a:extLst>
          </p:cNvPr>
          <p:cNvSpPr/>
          <p:nvPr/>
        </p:nvSpPr>
        <p:spPr>
          <a:xfrm>
            <a:off x="899592" y="4058953"/>
            <a:ext cx="3168352" cy="64633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Wide road and wide sidewalks</a:t>
            </a:r>
            <a:endParaRPr lang="es-AR" sz="2400" dirty="0">
              <a:solidFill>
                <a:schemeClr val="tx1"/>
              </a:solidFill>
            </a:endParaRPr>
          </a:p>
        </p:txBody>
      </p:sp>
      <p:sp>
        <p:nvSpPr>
          <p:cNvPr id="13" name="Rectángulo: esquinas redondeadas 12">
            <a:extLst>
              <a:ext uri="{FF2B5EF4-FFF2-40B4-BE49-F238E27FC236}">
                <a16:creationId xmlns:a16="http://schemas.microsoft.com/office/drawing/2014/main" id="{99F7A99C-934B-4AA9-BFCF-D394CC657238}"/>
              </a:ext>
            </a:extLst>
          </p:cNvPr>
          <p:cNvSpPr/>
          <p:nvPr/>
        </p:nvSpPr>
        <p:spPr>
          <a:xfrm>
            <a:off x="5320432" y="4058953"/>
            <a:ext cx="3168352" cy="64633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Tree lines along both sides</a:t>
            </a:r>
            <a:endParaRPr lang="es-ES" sz="2000" dirty="0">
              <a:solidFill>
                <a:schemeClr val="tx1"/>
              </a:solidFill>
            </a:endParaRPr>
          </a:p>
        </p:txBody>
      </p:sp>
      <p:sp>
        <p:nvSpPr>
          <p:cNvPr id="14" name="Rectángulo: esquinas redondeadas 13">
            <a:extLst>
              <a:ext uri="{FF2B5EF4-FFF2-40B4-BE49-F238E27FC236}">
                <a16:creationId xmlns:a16="http://schemas.microsoft.com/office/drawing/2014/main" id="{A8B17003-ACFD-447E-8FF1-B2E01DBD3A08}"/>
              </a:ext>
            </a:extLst>
          </p:cNvPr>
          <p:cNvSpPr/>
          <p:nvPr/>
        </p:nvSpPr>
        <p:spPr>
          <a:xfrm>
            <a:off x="909453" y="4968983"/>
            <a:ext cx="3168352" cy="64633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Beautiful houses and elegant shop</a:t>
            </a:r>
            <a:endParaRPr lang="es-ES" sz="2000" dirty="0">
              <a:solidFill>
                <a:schemeClr val="tx1"/>
              </a:solidFill>
            </a:endParaRPr>
          </a:p>
        </p:txBody>
      </p:sp>
      <p:sp>
        <p:nvSpPr>
          <p:cNvPr id="15" name="Rectángulo: esquinas redondeadas 14">
            <a:extLst>
              <a:ext uri="{FF2B5EF4-FFF2-40B4-BE49-F238E27FC236}">
                <a16:creationId xmlns:a16="http://schemas.microsoft.com/office/drawing/2014/main" id="{EB48168B-7C62-43B6-A7D3-D4EE3E85062A}"/>
              </a:ext>
            </a:extLst>
          </p:cNvPr>
          <p:cNvSpPr/>
          <p:nvPr/>
        </p:nvSpPr>
        <p:spPr>
          <a:xfrm>
            <a:off x="5320432" y="4968983"/>
            <a:ext cx="3168352" cy="64633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chemeClr val="tx1"/>
                </a:solidFill>
              </a:rPr>
              <a:t>Centenario </a:t>
            </a:r>
            <a:r>
              <a:rPr lang="es-ES" sz="2000" dirty="0" err="1">
                <a:solidFill>
                  <a:schemeClr val="tx1"/>
                </a:solidFill>
              </a:rPr>
              <a:t>School</a:t>
            </a:r>
            <a:endParaRPr lang="es-ES" sz="2000" dirty="0">
              <a:solidFill>
                <a:schemeClr val="tx1"/>
              </a:solidFill>
            </a:endParaRPr>
          </a:p>
        </p:txBody>
      </p:sp>
      <p:sp>
        <p:nvSpPr>
          <p:cNvPr id="16" name="Rectángulo: esquinas redondeadas 15">
            <a:extLst>
              <a:ext uri="{FF2B5EF4-FFF2-40B4-BE49-F238E27FC236}">
                <a16:creationId xmlns:a16="http://schemas.microsoft.com/office/drawing/2014/main" id="{E0175EBA-E730-4291-A50E-9C99C127B59D}"/>
              </a:ext>
            </a:extLst>
          </p:cNvPr>
          <p:cNvSpPr/>
          <p:nvPr/>
        </p:nvSpPr>
        <p:spPr>
          <a:xfrm>
            <a:off x="3131840" y="5879013"/>
            <a:ext cx="3168352" cy="64633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chemeClr val="tx1"/>
                </a:solidFill>
              </a:rPr>
              <a:t>Carbó Square</a:t>
            </a:r>
          </a:p>
        </p:txBody>
      </p:sp>
    </p:spTree>
    <p:extLst>
      <p:ext uri="{BB962C8B-B14F-4D97-AF65-F5344CB8AC3E}">
        <p14:creationId xmlns:p14="http://schemas.microsoft.com/office/powerpoint/2010/main" val="86526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par>
                          <p:cTn id="13" fill="hold">
                            <p:stCondLst>
                              <p:cond delay="500"/>
                            </p:stCondLst>
                            <p:childTnLst>
                              <p:par>
                                <p:cTn id="14" presetID="10" presetClass="entr" presetSubtype="0" fill="hold" grpId="0" nodeType="afterEffect">
                                  <p:stCondLst>
                                    <p:cond delay="75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1750"/>
                            </p:stCondLst>
                            <p:childTnLst>
                              <p:par>
                                <p:cTn id="18" presetID="10" presetClass="entr" presetSubtype="0" fill="hold" grpId="0" nodeType="afterEffect">
                                  <p:stCondLst>
                                    <p:cond delay="75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par>
                          <p:cTn id="21" fill="hold">
                            <p:stCondLst>
                              <p:cond delay="3000"/>
                            </p:stCondLst>
                            <p:childTnLst>
                              <p:par>
                                <p:cTn id="22" presetID="10" presetClass="entr" presetSubtype="0" fill="hold" grpId="0" nodeType="afterEffect">
                                  <p:stCondLst>
                                    <p:cond delay="75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par>
                          <p:cTn id="25" fill="hold">
                            <p:stCondLst>
                              <p:cond delay="4250"/>
                            </p:stCondLst>
                            <p:childTnLst>
                              <p:par>
                                <p:cTn id="26" presetID="10" presetClass="entr" presetSubtype="0" fill="hold" grpId="0" nodeType="afterEffect">
                                  <p:stCondLst>
                                    <p:cond delay="75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4" grpId="0" animBg="1"/>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4"/>
          <p:cNvPicPr/>
          <p:nvPr/>
        </p:nvPicPr>
        <p:blipFill>
          <a:blip r:embed="rId3">
            <a:lum/>
            <a:alphaModFix/>
          </a:blip>
          <a:srcRect l="11" t="69" r="38" b="17"/>
          <a:stretch>
            <a:fillRect/>
          </a:stretch>
        </p:blipFill>
        <p:spPr>
          <a:xfrm>
            <a:off x="1853916" y="336401"/>
            <a:ext cx="5436168" cy="33502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ángulo: esquinas redondeadas 5">
            <a:extLst>
              <a:ext uri="{FF2B5EF4-FFF2-40B4-BE49-F238E27FC236}">
                <a16:creationId xmlns:a16="http://schemas.microsoft.com/office/drawing/2014/main" id="{6C34CF81-21CF-4F57-99AB-5E6E170B2933}"/>
              </a:ext>
            </a:extLst>
          </p:cNvPr>
          <p:cNvSpPr/>
          <p:nvPr/>
        </p:nvSpPr>
        <p:spPr>
          <a:xfrm>
            <a:off x="1547664" y="230780"/>
            <a:ext cx="6048672" cy="6463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t>Colón Street</a:t>
            </a:r>
            <a:endParaRPr lang="es-AR" sz="2000" dirty="0"/>
          </a:p>
        </p:txBody>
      </p:sp>
      <p:sp>
        <p:nvSpPr>
          <p:cNvPr id="7" name="Rectángulo: esquinas redondeadas 6">
            <a:extLst>
              <a:ext uri="{FF2B5EF4-FFF2-40B4-BE49-F238E27FC236}">
                <a16:creationId xmlns:a16="http://schemas.microsoft.com/office/drawing/2014/main" id="{D08EBDDA-0E17-43A3-865E-4044512CCD7E}"/>
              </a:ext>
            </a:extLst>
          </p:cNvPr>
          <p:cNvSpPr/>
          <p:nvPr/>
        </p:nvSpPr>
        <p:spPr>
          <a:xfrm>
            <a:off x="899592" y="3825609"/>
            <a:ext cx="3168352" cy="64633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San Miguel </a:t>
            </a:r>
            <a:r>
              <a:rPr lang="en-US" sz="2000" dirty="0" err="1">
                <a:solidFill>
                  <a:schemeClr val="tx1"/>
                </a:solidFill>
              </a:rPr>
              <a:t>Arcángel</a:t>
            </a:r>
            <a:r>
              <a:rPr lang="en-US" sz="2000" dirty="0">
                <a:solidFill>
                  <a:schemeClr val="tx1"/>
                </a:solidFill>
              </a:rPr>
              <a:t> Parish</a:t>
            </a:r>
            <a:endParaRPr lang="es-AR" sz="2400" dirty="0">
              <a:solidFill>
                <a:schemeClr val="tx1"/>
              </a:solidFill>
            </a:endParaRPr>
          </a:p>
        </p:txBody>
      </p:sp>
      <p:sp>
        <p:nvSpPr>
          <p:cNvPr id="11" name="Rectángulo: esquinas redondeadas 10">
            <a:extLst>
              <a:ext uri="{FF2B5EF4-FFF2-40B4-BE49-F238E27FC236}">
                <a16:creationId xmlns:a16="http://schemas.microsoft.com/office/drawing/2014/main" id="{D7439755-4038-4777-97E6-49F87CEC1D87}"/>
              </a:ext>
            </a:extLst>
          </p:cNvPr>
          <p:cNvSpPr/>
          <p:nvPr/>
        </p:nvSpPr>
        <p:spPr>
          <a:xfrm>
            <a:off x="5292080" y="3825609"/>
            <a:ext cx="3168352" cy="64633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chemeClr val="tx1"/>
                </a:solidFill>
              </a:rPr>
              <a:t>Narrow </a:t>
            </a:r>
            <a:r>
              <a:rPr lang="es-ES" sz="2000" dirty="0" err="1">
                <a:solidFill>
                  <a:schemeClr val="tx1"/>
                </a:solidFill>
              </a:rPr>
              <a:t>street</a:t>
            </a:r>
            <a:endParaRPr lang="es-AR" sz="2000" dirty="0">
              <a:solidFill>
                <a:schemeClr val="tx1"/>
              </a:solidFill>
            </a:endParaRPr>
          </a:p>
        </p:txBody>
      </p:sp>
      <p:sp>
        <p:nvSpPr>
          <p:cNvPr id="12" name="Rectángulo: esquinas redondeadas 11">
            <a:extLst>
              <a:ext uri="{FF2B5EF4-FFF2-40B4-BE49-F238E27FC236}">
                <a16:creationId xmlns:a16="http://schemas.microsoft.com/office/drawing/2014/main" id="{26553EE9-F2FF-4D90-9A75-7FC0AAA21E56}"/>
              </a:ext>
            </a:extLst>
          </p:cNvPr>
          <p:cNvSpPr/>
          <p:nvPr/>
        </p:nvSpPr>
        <p:spPr>
          <a:xfrm>
            <a:off x="899592" y="4735639"/>
            <a:ext cx="3168352" cy="64633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 lot of traffic</a:t>
            </a:r>
            <a:endParaRPr lang="es-ES" sz="2000" dirty="0">
              <a:solidFill>
                <a:schemeClr val="tx1"/>
              </a:solidFill>
            </a:endParaRPr>
          </a:p>
        </p:txBody>
      </p:sp>
      <p:sp>
        <p:nvSpPr>
          <p:cNvPr id="13" name="Rectángulo: esquinas redondeadas 12">
            <a:extLst>
              <a:ext uri="{FF2B5EF4-FFF2-40B4-BE49-F238E27FC236}">
                <a16:creationId xmlns:a16="http://schemas.microsoft.com/office/drawing/2014/main" id="{A013D2B4-EBEB-4169-B567-D123CDB122EA}"/>
              </a:ext>
            </a:extLst>
          </p:cNvPr>
          <p:cNvSpPr/>
          <p:nvPr/>
        </p:nvSpPr>
        <p:spPr>
          <a:xfrm>
            <a:off x="5292080" y="4749765"/>
            <a:ext cx="3168352" cy="64633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Many trees along this street</a:t>
            </a:r>
            <a:endParaRPr lang="es-ES" sz="2000" dirty="0">
              <a:solidFill>
                <a:schemeClr val="tx1"/>
              </a:solidFill>
            </a:endParaRPr>
          </a:p>
        </p:txBody>
      </p:sp>
      <p:sp>
        <p:nvSpPr>
          <p:cNvPr id="14" name="Rectángulo: esquinas redondeadas 13">
            <a:extLst>
              <a:ext uri="{FF2B5EF4-FFF2-40B4-BE49-F238E27FC236}">
                <a16:creationId xmlns:a16="http://schemas.microsoft.com/office/drawing/2014/main" id="{86693DA9-899A-42BC-848F-274E4B34D184}"/>
              </a:ext>
            </a:extLst>
          </p:cNvPr>
          <p:cNvSpPr/>
          <p:nvPr/>
        </p:nvSpPr>
        <p:spPr>
          <a:xfrm>
            <a:off x="2987824" y="5641243"/>
            <a:ext cx="3168352" cy="64633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err="1">
                <a:solidFill>
                  <a:schemeClr val="tx1"/>
                </a:solidFill>
              </a:rPr>
              <a:t>Tall</a:t>
            </a:r>
            <a:r>
              <a:rPr lang="es-ES" sz="2000" dirty="0">
                <a:solidFill>
                  <a:schemeClr val="tx1"/>
                </a:solidFill>
              </a:rPr>
              <a:t> </a:t>
            </a:r>
            <a:r>
              <a:rPr lang="es-ES" sz="2000" dirty="0" err="1">
                <a:solidFill>
                  <a:schemeClr val="tx1"/>
                </a:solidFill>
              </a:rPr>
              <a:t>buildings</a:t>
            </a:r>
            <a:endParaRPr lang="es-ES" sz="2000" dirty="0">
              <a:solidFill>
                <a:schemeClr val="tx1"/>
              </a:solidFill>
            </a:endParaRPr>
          </a:p>
        </p:txBody>
      </p:sp>
    </p:spTree>
    <p:extLst>
      <p:ext uri="{BB962C8B-B14F-4D97-AF65-F5344CB8AC3E}">
        <p14:creationId xmlns:p14="http://schemas.microsoft.com/office/powerpoint/2010/main" val="313872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10" presetClass="entr" presetSubtype="0" fill="hold" grpId="0" nodeType="afterEffect">
                                  <p:stCondLst>
                                    <p:cond delay="75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p:stCondLst>
                              <p:cond delay="1750"/>
                            </p:stCondLst>
                            <p:childTnLst>
                              <p:par>
                                <p:cTn id="18" presetID="10" presetClass="entr" presetSubtype="0" fill="hold" grpId="0" nodeType="afterEffect">
                                  <p:stCondLst>
                                    <p:cond delay="75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par>
                          <p:cTn id="21" fill="hold">
                            <p:stCondLst>
                              <p:cond delay="3000"/>
                            </p:stCondLst>
                            <p:childTnLst>
                              <p:par>
                                <p:cTn id="22" presetID="10" presetClass="entr" presetSubtype="0" fill="hold" grpId="0" nodeType="afterEffect">
                                  <p:stCondLst>
                                    <p:cond delay="75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par>
                          <p:cTn id="25" fill="hold">
                            <p:stCondLst>
                              <p:cond delay="4250"/>
                            </p:stCondLst>
                            <p:childTnLst>
                              <p:par>
                                <p:cTn id="26" presetID="10" presetClass="entr" presetSubtype="0" fill="hold" grpId="0" nodeType="afterEffect">
                                  <p:stCondLst>
                                    <p:cond delay="75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12"/>
          <p:cNvPicPr/>
          <p:nvPr/>
        </p:nvPicPr>
        <p:blipFill>
          <a:blip r:embed="rId3">
            <a:lum/>
            <a:alphaModFix/>
          </a:blip>
          <a:srcRect l="9" t="39" r="43" b="16"/>
          <a:stretch>
            <a:fillRect/>
          </a:stretch>
        </p:blipFill>
        <p:spPr>
          <a:xfrm>
            <a:off x="3354479" y="1134119"/>
            <a:ext cx="5675240" cy="22129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Rectángulo: esquinas redondeadas 9">
            <a:extLst>
              <a:ext uri="{FF2B5EF4-FFF2-40B4-BE49-F238E27FC236}">
                <a16:creationId xmlns:a16="http://schemas.microsoft.com/office/drawing/2014/main" id="{B7B3E2BB-0CD9-4347-8847-FAC159E5BF41}"/>
              </a:ext>
            </a:extLst>
          </p:cNvPr>
          <p:cNvSpPr/>
          <p:nvPr/>
        </p:nvSpPr>
        <p:spPr>
          <a:xfrm>
            <a:off x="1547664" y="216808"/>
            <a:ext cx="6048672" cy="6463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t>Salta </a:t>
            </a:r>
            <a:r>
              <a:rPr lang="es-ES" sz="2000" dirty="0" err="1"/>
              <a:t>street</a:t>
            </a:r>
            <a:endParaRPr lang="es-AR" sz="2000" dirty="0"/>
          </a:p>
        </p:txBody>
      </p:sp>
      <p:sp>
        <p:nvSpPr>
          <p:cNvPr id="17" name="Rectángulo: esquinas redondeadas 16">
            <a:extLst>
              <a:ext uri="{FF2B5EF4-FFF2-40B4-BE49-F238E27FC236}">
                <a16:creationId xmlns:a16="http://schemas.microsoft.com/office/drawing/2014/main" id="{2AE1B1DB-0A75-4D27-B7EA-C88D103B8B38}"/>
              </a:ext>
            </a:extLst>
          </p:cNvPr>
          <p:cNvSpPr/>
          <p:nvPr/>
        </p:nvSpPr>
        <p:spPr>
          <a:xfrm>
            <a:off x="221857" y="1084989"/>
            <a:ext cx="3168352" cy="64633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Wide road</a:t>
            </a:r>
            <a:endParaRPr lang="es-AR" sz="2400" dirty="0">
              <a:solidFill>
                <a:schemeClr val="tx1"/>
              </a:solidFill>
            </a:endParaRPr>
          </a:p>
        </p:txBody>
      </p:sp>
      <p:sp>
        <p:nvSpPr>
          <p:cNvPr id="18" name="Rectángulo: esquinas redondeadas 17">
            <a:extLst>
              <a:ext uri="{FF2B5EF4-FFF2-40B4-BE49-F238E27FC236}">
                <a16:creationId xmlns:a16="http://schemas.microsoft.com/office/drawing/2014/main" id="{7787E304-B09E-43E6-B48D-3E179CC436F5}"/>
              </a:ext>
            </a:extLst>
          </p:cNvPr>
          <p:cNvSpPr/>
          <p:nvPr/>
        </p:nvSpPr>
        <p:spPr>
          <a:xfrm>
            <a:off x="221857" y="2689393"/>
            <a:ext cx="3168352" cy="64633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Many trees and vegetation</a:t>
            </a:r>
            <a:endParaRPr lang="es-AR" sz="2000" dirty="0">
              <a:solidFill>
                <a:schemeClr val="tx1"/>
              </a:solidFill>
            </a:endParaRPr>
          </a:p>
        </p:txBody>
      </p:sp>
      <p:sp>
        <p:nvSpPr>
          <p:cNvPr id="19" name="Rectángulo: esquinas redondeadas 18">
            <a:extLst>
              <a:ext uri="{FF2B5EF4-FFF2-40B4-BE49-F238E27FC236}">
                <a16:creationId xmlns:a16="http://schemas.microsoft.com/office/drawing/2014/main" id="{E94629CD-C0ED-4D79-8259-574C1E9B2FF8}"/>
              </a:ext>
            </a:extLst>
          </p:cNvPr>
          <p:cNvSpPr/>
          <p:nvPr/>
        </p:nvSpPr>
        <p:spPr>
          <a:xfrm>
            <a:off x="221857" y="1887191"/>
            <a:ext cx="3168352" cy="64633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 lot of traffic</a:t>
            </a:r>
            <a:endParaRPr lang="es-ES" sz="2000" dirty="0">
              <a:solidFill>
                <a:schemeClr val="tx1"/>
              </a:solidFill>
            </a:endParaRPr>
          </a:p>
        </p:txBody>
      </p:sp>
      <p:pic>
        <p:nvPicPr>
          <p:cNvPr id="3" name="Imagen 2">
            <a:extLst>
              <a:ext uri="{FF2B5EF4-FFF2-40B4-BE49-F238E27FC236}">
                <a16:creationId xmlns:a16="http://schemas.microsoft.com/office/drawing/2014/main" id="{75580DD1-D8D9-4901-B804-08A4EAE7A18C}"/>
              </a:ext>
            </a:extLst>
          </p:cNvPr>
          <p:cNvPicPr>
            <a:picLocks noChangeAspect="1"/>
          </p:cNvPicPr>
          <p:nvPr/>
        </p:nvPicPr>
        <p:blipFill rotWithShape="1">
          <a:blip r:embed="rId4"/>
          <a:srcRect l="5470"/>
          <a:stretch/>
        </p:blipFill>
        <p:spPr>
          <a:xfrm>
            <a:off x="3025123" y="4577572"/>
            <a:ext cx="5904656" cy="2032567"/>
          </a:xfrm>
          <a:prstGeom prst="roundRect">
            <a:avLst>
              <a:gd name="adj" fmla="val 8594"/>
            </a:avLst>
          </a:prstGeom>
          <a:solidFill>
            <a:srgbClr val="FFFFFF">
              <a:shade val="85000"/>
            </a:srgbClr>
          </a:solidFill>
          <a:ln>
            <a:noFill/>
          </a:ln>
          <a:effectLst/>
        </p:spPr>
      </p:pic>
      <p:sp>
        <p:nvSpPr>
          <p:cNvPr id="22" name="Rectángulo: esquinas redondeadas 21">
            <a:extLst>
              <a:ext uri="{FF2B5EF4-FFF2-40B4-BE49-F238E27FC236}">
                <a16:creationId xmlns:a16="http://schemas.microsoft.com/office/drawing/2014/main" id="{2441BC11-3171-4528-BB69-4EA8E2835670}"/>
              </a:ext>
            </a:extLst>
          </p:cNvPr>
          <p:cNvSpPr/>
          <p:nvPr/>
        </p:nvSpPr>
        <p:spPr>
          <a:xfrm>
            <a:off x="1547664" y="3639158"/>
            <a:ext cx="6048672" cy="6463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err="1"/>
              <a:t>Beyond</a:t>
            </a:r>
            <a:r>
              <a:rPr lang="es-ES" sz="2000" dirty="0"/>
              <a:t> Urquiza </a:t>
            </a:r>
            <a:r>
              <a:rPr lang="es-ES" sz="2000" dirty="0" err="1"/>
              <a:t>street</a:t>
            </a:r>
            <a:r>
              <a:rPr lang="es-ES" sz="2000" dirty="0"/>
              <a:t> (Belgrano </a:t>
            </a:r>
            <a:r>
              <a:rPr lang="es-ES" sz="2000" dirty="0" err="1"/>
              <a:t>street</a:t>
            </a:r>
            <a:r>
              <a:rPr lang="es-ES" sz="2000" dirty="0"/>
              <a:t>)</a:t>
            </a:r>
            <a:endParaRPr lang="es-AR" sz="2000" dirty="0"/>
          </a:p>
        </p:txBody>
      </p:sp>
      <p:sp>
        <p:nvSpPr>
          <p:cNvPr id="23" name="Rectángulo: esquinas redondeadas 22">
            <a:extLst>
              <a:ext uri="{FF2B5EF4-FFF2-40B4-BE49-F238E27FC236}">
                <a16:creationId xmlns:a16="http://schemas.microsoft.com/office/drawing/2014/main" id="{47ABB39F-63CB-4D8C-B08F-373C6C7D71F7}"/>
              </a:ext>
            </a:extLst>
          </p:cNvPr>
          <p:cNvSpPr/>
          <p:nvPr/>
        </p:nvSpPr>
        <p:spPr>
          <a:xfrm>
            <a:off x="221857" y="4725065"/>
            <a:ext cx="3168352" cy="64633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No vegetation</a:t>
            </a:r>
            <a:endParaRPr lang="es-AR" sz="2400" dirty="0">
              <a:solidFill>
                <a:schemeClr val="tx1"/>
              </a:solidFill>
            </a:endParaRPr>
          </a:p>
        </p:txBody>
      </p:sp>
      <p:sp>
        <p:nvSpPr>
          <p:cNvPr id="25" name="Rectángulo: esquinas redondeadas 24">
            <a:extLst>
              <a:ext uri="{FF2B5EF4-FFF2-40B4-BE49-F238E27FC236}">
                <a16:creationId xmlns:a16="http://schemas.microsoft.com/office/drawing/2014/main" id="{EAA10D6B-2113-4566-8C3C-BAC6ADBEED9D}"/>
              </a:ext>
            </a:extLst>
          </p:cNvPr>
          <p:cNvSpPr/>
          <p:nvPr/>
        </p:nvSpPr>
        <p:spPr>
          <a:xfrm>
            <a:off x="221857" y="5773011"/>
            <a:ext cx="3168352" cy="64633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Narrow street and sidewalks</a:t>
            </a:r>
            <a:endParaRPr lang="es-ES" sz="2000" dirty="0">
              <a:solidFill>
                <a:schemeClr val="tx1"/>
              </a:solidFill>
            </a:endParaRPr>
          </a:p>
        </p:txBody>
      </p:sp>
    </p:spTree>
    <p:extLst>
      <p:ext uri="{BB962C8B-B14F-4D97-AF65-F5344CB8AC3E}">
        <p14:creationId xmlns:p14="http://schemas.microsoft.com/office/powerpoint/2010/main" val="349522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par>
                          <p:cTn id="32" fill="hold">
                            <p:stCondLst>
                              <p:cond delay="2500"/>
                            </p:stCondLst>
                            <p:childTnLst>
                              <p:par>
                                <p:cTn id="33" presetID="10" presetClass="entr" presetSubtype="0"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par>
                          <p:cTn id="36" fill="hold">
                            <p:stCondLst>
                              <p:cond delay="3000"/>
                            </p:stCondLst>
                            <p:childTnLst>
                              <p:par>
                                <p:cTn id="37" presetID="10"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8" grpId="0" animBg="1"/>
      <p:bldP spid="19" grpId="0" animBg="1"/>
      <p:bldP spid="22" grpId="0" animBg="1"/>
      <p:bldP spid="23"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5407" y="1576549"/>
            <a:ext cx="4938650" cy="43166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5" name="4 Diagrama"/>
          <p:cNvGraphicFramePr/>
          <p:nvPr>
            <p:extLst>
              <p:ext uri="{D42A27DB-BD31-4B8C-83A1-F6EECF244321}">
                <p14:modId xmlns:p14="http://schemas.microsoft.com/office/powerpoint/2010/main" val="3546001709"/>
              </p:ext>
            </p:extLst>
          </p:nvPr>
        </p:nvGraphicFramePr>
        <p:xfrm>
          <a:off x="219943" y="1754648"/>
          <a:ext cx="3634241" cy="39604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ángulo: esquinas redondeadas 6">
            <a:extLst>
              <a:ext uri="{FF2B5EF4-FFF2-40B4-BE49-F238E27FC236}">
                <a16:creationId xmlns:a16="http://schemas.microsoft.com/office/drawing/2014/main" id="{4375989C-EAA0-46F1-885B-676FD84D2F47}"/>
              </a:ext>
            </a:extLst>
          </p:cNvPr>
          <p:cNvSpPr/>
          <p:nvPr/>
        </p:nvSpPr>
        <p:spPr>
          <a:xfrm>
            <a:off x="1547664" y="264796"/>
            <a:ext cx="6048672" cy="6463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8" name="3 CuadroTexto">
            <a:extLst>
              <a:ext uri="{FF2B5EF4-FFF2-40B4-BE49-F238E27FC236}">
                <a16:creationId xmlns:a16="http://schemas.microsoft.com/office/drawing/2014/main" id="{86CE751E-44E1-4894-981A-02742F02E3BD}"/>
              </a:ext>
            </a:extLst>
          </p:cNvPr>
          <p:cNvSpPr txBox="1"/>
          <p:nvPr/>
        </p:nvSpPr>
        <p:spPr>
          <a:xfrm>
            <a:off x="3172478" y="382730"/>
            <a:ext cx="2799044" cy="461665"/>
          </a:xfrm>
          <a:prstGeom prst="rect">
            <a:avLst/>
          </a:prstGeom>
          <a:noFill/>
        </p:spPr>
        <p:txBody>
          <a:bodyPr wrap="square" rtlCol="0">
            <a:spAutoFit/>
          </a:bodyPr>
          <a:lstStyle/>
          <a:p>
            <a:r>
              <a:rPr lang="en-US" sz="2400" b="1" dirty="0"/>
              <a:t>Problem Statement</a:t>
            </a:r>
            <a:endParaRPr lang="en-US" sz="2800" b="1" i="1" dirty="0"/>
          </a:p>
        </p:txBody>
      </p:sp>
    </p:spTree>
    <p:extLst>
      <p:ext uri="{BB962C8B-B14F-4D97-AF65-F5344CB8AC3E}">
        <p14:creationId xmlns:p14="http://schemas.microsoft.com/office/powerpoint/2010/main" val="373472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CF158E92-130E-4168-91FE-40D530E1BE48}"/>
              </a:ext>
            </a:extLst>
          </p:cNvPr>
          <p:cNvPicPr>
            <a:picLocks noChangeAspect="1"/>
          </p:cNvPicPr>
          <p:nvPr/>
        </p:nvPicPr>
        <p:blipFill>
          <a:blip r:embed="rId3"/>
          <a:stretch>
            <a:fillRect/>
          </a:stretch>
        </p:blipFill>
        <p:spPr>
          <a:xfrm>
            <a:off x="3635896" y="2105822"/>
            <a:ext cx="5276060" cy="1323178"/>
          </a:xfrm>
          <a:prstGeom prst="rect">
            <a:avLst/>
          </a:prstGeom>
        </p:spPr>
      </p:pic>
      <p:sp>
        <p:nvSpPr>
          <p:cNvPr id="14" name="CuadroTexto 13">
            <a:extLst>
              <a:ext uri="{FF2B5EF4-FFF2-40B4-BE49-F238E27FC236}">
                <a16:creationId xmlns:a16="http://schemas.microsoft.com/office/drawing/2014/main" id="{01305AFD-42CA-4B6B-B38C-4C0E9FC04E64}"/>
              </a:ext>
            </a:extLst>
          </p:cNvPr>
          <p:cNvSpPr txBox="1"/>
          <p:nvPr/>
        </p:nvSpPr>
        <p:spPr>
          <a:xfrm>
            <a:off x="4565165" y="2290357"/>
            <a:ext cx="3417522" cy="954107"/>
          </a:xfrm>
          <a:prstGeom prst="rect">
            <a:avLst/>
          </a:prstGeom>
          <a:noFill/>
        </p:spPr>
        <p:txBody>
          <a:bodyPr wrap="square">
            <a:spAutoFit/>
          </a:bodyPr>
          <a:lstStyle/>
          <a:p>
            <a:pPr algn="ctr"/>
            <a:r>
              <a:rPr lang="es-AR" sz="2800" b="1" dirty="0" err="1"/>
              <a:t>Description</a:t>
            </a:r>
            <a:r>
              <a:rPr lang="es-AR" sz="2800" b="1" dirty="0"/>
              <a:t> of </a:t>
            </a:r>
            <a:r>
              <a:rPr lang="es-AR" sz="2800" b="1" dirty="0" err="1"/>
              <a:t>the</a:t>
            </a:r>
            <a:r>
              <a:rPr lang="es-AR" sz="2800" b="1" dirty="0"/>
              <a:t> </a:t>
            </a:r>
            <a:r>
              <a:rPr lang="es-AR" sz="2800" b="1" dirty="0" err="1"/>
              <a:t>problematic</a:t>
            </a:r>
            <a:r>
              <a:rPr lang="es-AR" sz="2800" b="1" dirty="0"/>
              <a:t> </a:t>
            </a:r>
            <a:r>
              <a:rPr lang="es-AR" sz="2800" b="1" dirty="0" err="1"/>
              <a:t>situation</a:t>
            </a:r>
            <a:endParaRPr lang="es-AR" sz="2800" b="1" dirty="0"/>
          </a:p>
        </p:txBody>
      </p:sp>
    </p:spTree>
    <p:extLst>
      <p:ext uri="{BB962C8B-B14F-4D97-AF65-F5344CB8AC3E}">
        <p14:creationId xmlns:p14="http://schemas.microsoft.com/office/powerpoint/2010/main" val="248523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5A37300-D57E-4F1D-9FA8-A9330647D98B}"/>
              </a:ext>
            </a:extLst>
          </p:cNvPr>
          <p:cNvPicPr>
            <a:picLocks noChangeAspect="1"/>
          </p:cNvPicPr>
          <p:nvPr/>
        </p:nvPicPr>
        <p:blipFill>
          <a:blip r:embed="rId3">
            <a:alphaModFix/>
            <a:lum/>
          </a:blip>
          <a:stretch>
            <a:fillRect/>
          </a:stretch>
        </p:blipFill>
        <p:spPr>
          <a:xfrm>
            <a:off x="488182" y="677499"/>
            <a:ext cx="3916028" cy="27515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Imagen6">
            <a:extLst>
              <a:ext uri="{FF2B5EF4-FFF2-40B4-BE49-F238E27FC236}">
                <a16:creationId xmlns:a16="http://schemas.microsoft.com/office/drawing/2014/main" id="{91146EA2-5180-45DF-900C-B81E254F2C22}"/>
              </a:ext>
            </a:extLst>
          </p:cNvPr>
          <p:cNvPicPr/>
          <p:nvPr/>
        </p:nvPicPr>
        <p:blipFill>
          <a:blip r:embed="rId4">
            <a:lum/>
            <a:alphaModFix/>
          </a:blip>
          <a:srcRect l="52" t="75" r="62"/>
          <a:stretch>
            <a:fillRect/>
          </a:stretch>
        </p:blipFill>
        <p:spPr>
          <a:xfrm>
            <a:off x="4739792" y="677499"/>
            <a:ext cx="3878053" cy="27515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ectángulo: esquinas redondeadas 3">
            <a:extLst>
              <a:ext uri="{FF2B5EF4-FFF2-40B4-BE49-F238E27FC236}">
                <a16:creationId xmlns:a16="http://schemas.microsoft.com/office/drawing/2014/main" id="{8C0AC236-E368-4242-9A94-7CE1516F6C28}"/>
              </a:ext>
            </a:extLst>
          </p:cNvPr>
          <p:cNvSpPr/>
          <p:nvPr/>
        </p:nvSpPr>
        <p:spPr>
          <a:xfrm>
            <a:off x="2415877" y="251718"/>
            <a:ext cx="4312246" cy="6570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dirty="0"/>
              <a:t>San Martín </a:t>
            </a:r>
            <a:r>
              <a:rPr lang="es-AR" sz="2400" dirty="0" err="1"/>
              <a:t>pedestrian</a:t>
            </a:r>
            <a:r>
              <a:rPr lang="es-AR" sz="2400" dirty="0"/>
              <a:t> </a:t>
            </a:r>
            <a:r>
              <a:rPr lang="es-AR" sz="2400" dirty="0" err="1"/>
              <a:t>street</a:t>
            </a:r>
            <a:endParaRPr lang="es-AR" sz="2400" dirty="0"/>
          </a:p>
        </p:txBody>
      </p:sp>
      <p:sp>
        <p:nvSpPr>
          <p:cNvPr id="7" name="Rectángulo: esquinas redondeadas 6">
            <a:extLst>
              <a:ext uri="{FF2B5EF4-FFF2-40B4-BE49-F238E27FC236}">
                <a16:creationId xmlns:a16="http://schemas.microsoft.com/office/drawing/2014/main" id="{752E0417-C5D9-4E12-8FC0-33D2BF6814B2}"/>
              </a:ext>
            </a:extLst>
          </p:cNvPr>
          <p:cNvSpPr/>
          <p:nvPr/>
        </p:nvSpPr>
        <p:spPr>
          <a:xfrm>
            <a:off x="862020" y="3985588"/>
            <a:ext cx="3168352" cy="64633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Low trees with large top</a:t>
            </a:r>
            <a:endParaRPr lang="es-AR" sz="2400" dirty="0">
              <a:solidFill>
                <a:schemeClr val="tx1"/>
              </a:solidFill>
            </a:endParaRPr>
          </a:p>
        </p:txBody>
      </p:sp>
      <p:sp>
        <p:nvSpPr>
          <p:cNvPr id="10" name="Rectángulo: esquinas redondeadas 9">
            <a:extLst>
              <a:ext uri="{FF2B5EF4-FFF2-40B4-BE49-F238E27FC236}">
                <a16:creationId xmlns:a16="http://schemas.microsoft.com/office/drawing/2014/main" id="{EC5DC61C-4989-4FBC-BEE3-ADDE99476162}"/>
              </a:ext>
            </a:extLst>
          </p:cNvPr>
          <p:cNvSpPr/>
          <p:nvPr/>
        </p:nvSpPr>
        <p:spPr>
          <a:xfrm>
            <a:off x="862020" y="5188507"/>
            <a:ext cx="3168352" cy="64633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A lot of shade</a:t>
            </a:r>
            <a:endParaRPr lang="es-ES" sz="2000" dirty="0">
              <a:solidFill>
                <a:schemeClr val="tx1"/>
              </a:solidFill>
            </a:endParaRPr>
          </a:p>
        </p:txBody>
      </p:sp>
      <p:sp>
        <p:nvSpPr>
          <p:cNvPr id="11" name="Rectángulo: esquinas redondeadas 10">
            <a:extLst>
              <a:ext uri="{FF2B5EF4-FFF2-40B4-BE49-F238E27FC236}">
                <a16:creationId xmlns:a16="http://schemas.microsoft.com/office/drawing/2014/main" id="{ED2AF1A9-FE37-47C1-B4E6-293F72C75C34}"/>
              </a:ext>
            </a:extLst>
          </p:cNvPr>
          <p:cNvSpPr/>
          <p:nvPr/>
        </p:nvSpPr>
        <p:spPr>
          <a:xfrm>
            <a:off x="2086925" y="2996952"/>
            <a:ext cx="901668" cy="432048"/>
          </a:xfrm>
          <a:prstGeom prst="round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2011</a:t>
            </a:r>
            <a:endParaRPr lang="es-AR" sz="2400" dirty="0">
              <a:solidFill>
                <a:schemeClr val="tx1"/>
              </a:solidFill>
            </a:endParaRPr>
          </a:p>
        </p:txBody>
      </p:sp>
      <p:sp>
        <p:nvSpPr>
          <p:cNvPr id="13" name="Rectángulo: esquinas redondeadas 12">
            <a:extLst>
              <a:ext uri="{FF2B5EF4-FFF2-40B4-BE49-F238E27FC236}">
                <a16:creationId xmlns:a16="http://schemas.microsoft.com/office/drawing/2014/main" id="{9DF0EA2E-F062-496F-A44E-D1D1140A6B6A}"/>
              </a:ext>
            </a:extLst>
          </p:cNvPr>
          <p:cNvSpPr/>
          <p:nvPr/>
        </p:nvSpPr>
        <p:spPr>
          <a:xfrm>
            <a:off x="6227984" y="3001322"/>
            <a:ext cx="901668" cy="432048"/>
          </a:xfrm>
          <a:prstGeom prst="roundRec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135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2019</a:t>
            </a:r>
            <a:endParaRPr lang="es-AR" sz="2400" dirty="0">
              <a:solidFill>
                <a:schemeClr val="tx1"/>
              </a:solidFill>
            </a:endParaRPr>
          </a:p>
        </p:txBody>
      </p:sp>
      <p:sp>
        <p:nvSpPr>
          <p:cNvPr id="14" name="Rectángulo: esquinas redondeadas 13">
            <a:extLst>
              <a:ext uri="{FF2B5EF4-FFF2-40B4-BE49-F238E27FC236}">
                <a16:creationId xmlns:a16="http://schemas.microsoft.com/office/drawing/2014/main" id="{0021C7A0-5905-4512-843E-18E5573DC25A}"/>
              </a:ext>
            </a:extLst>
          </p:cNvPr>
          <p:cNvSpPr/>
          <p:nvPr/>
        </p:nvSpPr>
        <p:spPr>
          <a:xfrm>
            <a:off x="5265829" y="3985587"/>
            <a:ext cx="3168352" cy="64633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People walking</a:t>
            </a:r>
            <a:endParaRPr lang="es-AR" sz="2400" dirty="0">
              <a:solidFill>
                <a:schemeClr val="tx1"/>
              </a:solidFill>
            </a:endParaRPr>
          </a:p>
        </p:txBody>
      </p:sp>
      <p:sp>
        <p:nvSpPr>
          <p:cNvPr id="15" name="Rectángulo: esquinas redondeadas 14">
            <a:extLst>
              <a:ext uri="{FF2B5EF4-FFF2-40B4-BE49-F238E27FC236}">
                <a16:creationId xmlns:a16="http://schemas.microsoft.com/office/drawing/2014/main" id="{C0EB9274-978A-4B2A-B538-66D0A0BF9B98}"/>
              </a:ext>
            </a:extLst>
          </p:cNvPr>
          <p:cNvSpPr/>
          <p:nvPr/>
        </p:nvSpPr>
        <p:spPr>
          <a:xfrm>
            <a:off x="5254378" y="4872727"/>
            <a:ext cx="3168352" cy="64633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People sitting in coffee chairs</a:t>
            </a:r>
            <a:endParaRPr lang="es-AR" sz="2400" dirty="0">
              <a:solidFill>
                <a:schemeClr val="tx1"/>
              </a:solidFill>
            </a:endParaRPr>
          </a:p>
        </p:txBody>
      </p:sp>
      <p:sp>
        <p:nvSpPr>
          <p:cNvPr id="16" name="Rectángulo: esquinas redondeadas 15">
            <a:extLst>
              <a:ext uri="{FF2B5EF4-FFF2-40B4-BE49-F238E27FC236}">
                <a16:creationId xmlns:a16="http://schemas.microsoft.com/office/drawing/2014/main" id="{DC654A56-EAF2-42FA-AF8C-A50655AF9D80}"/>
              </a:ext>
            </a:extLst>
          </p:cNvPr>
          <p:cNvSpPr/>
          <p:nvPr/>
        </p:nvSpPr>
        <p:spPr>
          <a:xfrm>
            <a:off x="5244288" y="5759867"/>
            <a:ext cx="3168352" cy="64633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Young palms</a:t>
            </a:r>
            <a:endParaRPr lang="es-AR" sz="2400" dirty="0">
              <a:solidFill>
                <a:schemeClr val="tx1"/>
              </a:solidFill>
            </a:endParaRPr>
          </a:p>
        </p:txBody>
      </p:sp>
    </p:spTree>
    <p:extLst>
      <p:ext uri="{BB962C8B-B14F-4D97-AF65-F5344CB8AC3E}">
        <p14:creationId xmlns:p14="http://schemas.microsoft.com/office/powerpoint/2010/main" val="253957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par>
                          <p:cTn id="21" fill="hold">
                            <p:stCondLst>
                              <p:cond delay="500"/>
                            </p:stCondLst>
                            <p:childTnLst>
                              <p:par>
                                <p:cTn id="22" presetID="47" presetClass="entr" presetSubtype="0" fill="hold" grpId="0" nodeType="afterEffect">
                                  <p:stCondLst>
                                    <p:cond delay="150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anim calcmode="lin" valueType="num">
                                      <p:cBhvr>
                                        <p:cTn id="25" dur="500" fill="hold"/>
                                        <p:tgtEl>
                                          <p:spTgt spid="7"/>
                                        </p:tgtEl>
                                        <p:attrNameLst>
                                          <p:attrName>ppt_x</p:attrName>
                                        </p:attrNameLst>
                                      </p:cBhvr>
                                      <p:tavLst>
                                        <p:tav tm="0">
                                          <p:val>
                                            <p:strVal val="#ppt_x"/>
                                          </p:val>
                                        </p:tav>
                                        <p:tav tm="100000">
                                          <p:val>
                                            <p:strVal val="#ppt_x"/>
                                          </p:val>
                                        </p:tav>
                                      </p:tavLst>
                                    </p:anim>
                                    <p:anim calcmode="lin" valueType="num">
                                      <p:cBhvr>
                                        <p:cTn id="26" dur="500" fill="hold"/>
                                        <p:tgtEl>
                                          <p:spTgt spid="7"/>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7" presetClass="entr" presetSubtype="0" fill="hold" grpId="0" nodeType="afterEffect">
                                  <p:stCondLst>
                                    <p:cond delay="100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strVal val="#ppt_x"/>
                                          </p:val>
                                        </p:tav>
                                        <p:tav tm="100000">
                                          <p:val>
                                            <p:strVal val="#ppt_x"/>
                                          </p:val>
                                        </p:tav>
                                      </p:tavLst>
                                    </p:anim>
                                    <p:anim calcmode="lin" valueType="num">
                                      <p:cBhvr>
                                        <p:cTn id="32"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par>
                          <p:cTn id="38" fill="hold">
                            <p:stCondLst>
                              <p:cond delay="500"/>
                            </p:stCondLst>
                            <p:childTnLst>
                              <p:par>
                                <p:cTn id="39" presetID="47" presetClass="entr" presetSubtype="0" fill="hold" grpId="0" nodeType="afterEffect">
                                  <p:stCondLst>
                                    <p:cond delay="150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anim calcmode="lin" valueType="num">
                                      <p:cBhvr>
                                        <p:cTn id="42" dur="500" fill="hold"/>
                                        <p:tgtEl>
                                          <p:spTgt spid="14"/>
                                        </p:tgtEl>
                                        <p:attrNameLst>
                                          <p:attrName>ppt_x</p:attrName>
                                        </p:attrNameLst>
                                      </p:cBhvr>
                                      <p:tavLst>
                                        <p:tav tm="0">
                                          <p:val>
                                            <p:strVal val="#ppt_x"/>
                                          </p:val>
                                        </p:tav>
                                        <p:tav tm="100000">
                                          <p:val>
                                            <p:strVal val="#ppt_x"/>
                                          </p:val>
                                        </p:tav>
                                      </p:tavLst>
                                    </p:anim>
                                    <p:anim calcmode="lin" valueType="num">
                                      <p:cBhvr>
                                        <p:cTn id="43" dur="500" fill="hold"/>
                                        <p:tgtEl>
                                          <p:spTgt spid="14"/>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47" presetClass="entr" presetSubtype="0" fill="hold" grpId="0" nodeType="afterEffect">
                                  <p:stCondLst>
                                    <p:cond delay="100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anim calcmode="lin" valueType="num">
                                      <p:cBhvr>
                                        <p:cTn id="48" dur="500" fill="hold"/>
                                        <p:tgtEl>
                                          <p:spTgt spid="15"/>
                                        </p:tgtEl>
                                        <p:attrNameLst>
                                          <p:attrName>ppt_x</p:attrName>
                                        </p:attrNameLst>
                                      </p:cBhvr>
                                      <p:tavLst>
                                        <p:tav tm="0">
                                          <p:val>
                                            <p:strVal val="#ppt_x"/>
                                          </p:val>
                                        </p:tav>
                                        <p:tav tm="100000">
                                          <p:val>
                                            <p:strVal val="#ppt_x"/>
                                          </p:val>
                                        </p:tav>
                                      </p:tavLst>
                                    </p:anim>
                                    <p:anim calcmode="lin" valueType="num">
                                      <p:cBhvr>
                                        <p:cTn id="49" dur="500" fill="hold"/>
                                        <p:tgtEl>
                                          <p:spTgt spid="15"/>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47" presetClass="entr" presetSubtype="0" fill="hold" grpId="0" nodeType="afterEffect">
                                  <p:stCondLst>
                                    <p:cond delay="100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anim calcmode="lin" valueType="num">
                                      <p:cBhvr>
                                        <p:cTn id="54" dur="500" fill="hold"/>
                                        <p:tgtEl>
                                          <p:spTgt spid="16"/>
                                        </p:tgtEl>
                                        <p:attrNameLst>
                                          <p:attrName>ppt_x</p:attrName>
                                        </p:attrNameLst>
                                      </p:cBhvr>
                                      <p:tavLst>
                                        <p:tav tm="0">
                                          <p:val>
                                            <p:strVal val="#ppt_x"/>
                                          </p:val>
                                        </p:tav>
                                        <p:tav tm="100000">
                                          <p:val>
                                            <p:strVal val="#ppt_x"/>
                                          </p:val>
                                        </p:tav>
                                      </p:tavLst>
                                    </p:anim>
                                    <p:anim calcmode="lin" valueType="num">
                                      <p:cBhvr>
                                        <p:cTn id="55"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animBg="1"/>
      <p:bldP spid="11" grpId="0" animBg="1"/>
      <p:bldP spid="13" grpId="0" animBg="1"/>
      <p:bldP spid="14"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8C0AC236-E368-4242-9A94-7CE1516F6C28}"/>
              </a:ext>
            </a:extLst>
          </p:cNvPr>
          <p:cNvSpPr/>
          <p:nvPr/>
        </p:nvSpPr>
        <p:spPr>
          <a:xfrm>
            <a:off x="2415877" y="260648"/>
            <a:ext cx="4312246" cy="6570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dirty="0"/>
              <a:t>San Martín </a:t>
            </a:r>
            <a:r>
              <a:rPr lang="es-AR" sz="2400" dirty="0" err="1"/>
              <a:t>pedestrian</a:t>
            </a:r>
            <a:r>
              <a:rPr lang="es-AR" sz="2400" dirty="0"/>
              <a:t> </a:t>
            </a:r>
            <a:r>
              <a:rPr lang="es-AR" sz="2400" dirty="0" err="1"/>
              <a:t>street</a:t>
            </a:r>
            <a:endParaRPr lang="es-AR" sz="2400" dirty="0"/>
          </a:p>
        </p:txBody>
      </p:sp>
      <p:pic>
        <p:nvPicPr>
          <p:cNvPr id="12" name="Imagen10">
            <a:extLst>
              <a:ext uri="{FF2B5EF4-FFF2-40B4-BE49-F238E27FC236}">
                <a16:creationId xmlns:a16="http://schemas.microsoft.com/office/drawing/2014/main" id="{7E17C0D6-C206-47F5-BAA5-2076E7AF3A98}"/>
              </a:ext>
            </a:extLst>
          </p:cNvPr>
          <p:cNvPicPr/>
          <p:nvPr/>
        </p:nvPicPr>
        <p:blipFill rotWithShape="1">
          <a:blip r:embed="rId3">
            <a:lum/>
            <a:alphaModFix/>
          </a:blip>
          <a:srcRect l="3401" t="4640" r="5427" b="4640"/>
          <a:stretch/>
        </p:blipFill>
        <p:spPr>
          <a:xfrm>
            <a:off x="1232629" y="1284143"/>
            <a:ext cx="6678742" cy="3402280"/>
          </a:xfrm>
          <a:prstGeom prst="roundRect">
            <a:avLst>
              <a:gd name="adj" fmla="val 8594"/>
            </a:avLst>
          </a:prstGeom>
          <a:solidFill>
            <a:srgbClr val="FFFFFF">
              <a:shade val="85000"/>
            </a:srgbClr>
          </a:solidFill>
          <a:ln>
            <a:noFill/>
          </a:ln>
          <a:effectLst/>
        </p:spPr>
      </p:pic>
      <p:sp>
        <p:nvSpPr>
          <p:cNvPr id="21" name="Rectángulo: esquinas redondeadas 20">
            <a:extLst>
              <a:ext uri="{FF2B5EF4-FFF2-40B4-BE49-F238E27FC236}">
                <a16:creationId xmlns:a16="http://schemas.microsoft.com/office/drawing/2014/main" id="{836391C7-26DB-434E-9AD5-5D8D93D37F05}"/>
              </a:ext>
            </a:extLst>
          </p:cNvPr>
          <p:cNvSpPr/>
          <p:nvPr/>
        </p:nvSpPr>
        <p:spPr>
          <a:xfrm>
            <a:off x="547788" y="5250691"/>
            <a:ext cx="3767352" cy="64633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chemeClr val="tx1"/>
                </a:solidFill>
              </a:rPr>
              <a:t>People </a:t>
            </a:r>
            <a:r>
              <a:rPr lang="es-ES" sz="2400" dirty="0" err="1">
                <a:solidFill>
                  <a:schemeClr val="tx1"/>
                </a:solidFill>
              </a:rPr>
              <a:t>location</a:t>
            </a:r>
            <a:r>
              <a:rPr lang="es-ES" sz="2400" dirty="0">
                <a:solidFill>
                  <a:schemeClr val="tx1"/>
                </a:solidFill>
              </a:rPr>
              <a:t> </a:t>
            </a:r>
            <a:r>
              <a:rPr lang="es-ES" sz="2400" dirty="0" err="1">
                <a:solidFill>
                  <a:schemeClr val="tx1"/>
                </a:solidFill>
              </a:rPr>
              <a:t>preference</a:t>
            </a:r>
            <a:endParaRPr lang="es-AR" sz="2400" dirty="0">
              <a:solidFill>
                <a:schemeClr val="tx1"/>
              </a:solidFill>
            </a:endParaRPr>
          </a:p>
        </p:txBody>
      </p:sp>
      <p:sp>
        <p:nvSpPr>
          <p:cNvPr id="25" name="Rectángulo: esquinas redondeadas 24">
            <a:extLst>
              <a:ext uri="{FF2B5EF4-FFF2-40B4-BE49-F238E27FC236}">
                <a16:creationId xmlns:a16="http://schemas.microsoft.com/office/drawing/2014/main" id="{7DEB4C7C-8AB9-433F-B04B-76770A5EC127}"/>
              </a:ext>
            </a:extLst>
          </p:cNvPr>
          <p:cNvSpPr/>
          <p:nvPr/>
        </p:nvSpPr>
        <p:spPr>
          <a:xfrm>
            <a:off x="4860032" y="5250691"/>
            <a:ext cx="3767352" cy="64633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chemeClr val="tx1"/>
                </a:solidFill>
              </a:rPr>
              <a:t>Little </a:t>
            </a:r>
            <a:r>
              <a:rPr lang="es-ES" sz="2400" dirty="0" err="1">
                <a:solidFill>
                  <a:schemeClr val="tx1"/>
                </a:solidFill>
              </a:rPr>
              <a:t>wind</a:t>
            </a:r>
            <a:r>
              <a:rPr lang="es-ES" sz="2400" dirty="0">
                <a:solidFill>
                  <a:schemeClr val="tx1"/>
                </a:solidFill>
              </a:rPr>
              <a:t> </a:t>
            </a:r>
            <a:r>
              <a:rPr lang="es-ES" sz="2400" dirty="0" err="1">
                <a:solidFill>
                  <a:schemeClr val="tx1"/>
                </a:solidFill>
              </a:rPr>
              <a:t>circulation</a:t>
            </a:r>
            <a:endParaRPr lang="es-ES" sz="2400" dirty="0">
              <a:solidFill>
                <a:schemeClr val="tx1"/>
              </a:solidFill>
            </a:endParaRPr>
          </a:p>
        </p:txBody>
      </p:sp>
    </p:spTree>
    <p:extLst>
      <p:ext uri="{BB962C8B-B14F-4D97-AF65-F5344CB8AC3E}">
        <p14:creationId xmlns:p14="http://schemas.microsoft.com/office/powerpoint/2010/main" val="235984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200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sp>
        <p:nvSpPr>
          <p:cNvPr id="5" name="Rectángulo: esquinas redondeadas 4">
            <a:extLst>
              <a:ext uri="{FF2B5EF4-FFF2-40B4-BE49-F238E27FC236}">
                <a16:creationId xmlns:a16="http://schemas.microsoft.com/office/drawing/2014/main" id="{76EF2910-8F34-4DF6-B926-4AA2DB6E5B65}"/>
              </a:ext>
            </a:extLst>
          </p:cNvPr>
          <p:cNvSpPr/>
          <p:nvPr/>
        </p:nvSpPr>
        <p:spPr>
          <a:xfrm>
            <a:off x="2415879" y="178671"/>
            <a:ext cx="4312246" cy="6570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t>Primero de Mayo Square</a:t>
            </a:r>
            <a:endParaRPr lang="es-AR" sz="2400" dirty="0"/>
          </a:p>
        </p:txBody>
      </p:sp>
      <p:pic>
        <p:nvPicPr>
          <p:cNvPr id="7" name="Imagen28">
            <a:extLst>
              <a:ext uri="{FF2B5EF4-FFF2-40B4-BE49-F238E27FC236}">
                <a16:creationId xmlns:a16="http://schemas.microsoft.com/office/drawing/2014/main" id="{3DE9DD34-2C11-4495-A818-187A812F7157}"/>
              </a:ext>
            </a:extLst>
          </p:cNvPr>
          <p:cNvPicPr/>
          <p:nvPr/>
        </p:nvPicPr>
        <p:blipFill>
          <a:blip r:embed="rId5">
            <a:lum/>
            <a:alphaModFix/>
          </a:blip>
          <a:srcRect/>
          <a:stretch>
            <a:fillRect/>
          </a:stretch>
        </p:blipFill>
        <p:spPr>
          <a:xfrm>
            <a:off x="1475656" y="1054506"/>
            <a:ext cx="6192688" cy="3634713"/>
          </a:xfrm>
          <a:prstGeom prst="roundRect">
            <a:avLst>
              <a:gd name="adj" fmla="val 8594"/>
            </a:avLst>
          </a:prstGeom>
          <a:solidFill>
            <a:srgbClr val="FFFFFF">
              <a:shade val="85000"/>
            </a:srgbClr>
          </a:solidFill>
          <a:ln>
            <a:noFill/>
          </a:ln>
          <a:effectLst/>
        </p:spPr>
      </p:pic>
      <p:sp>
        <p:nvSpPr>
          <p:cNvPr id="9" name="Rectángulo: esquinas redondeadas 8">
            <a:extLst>
              <a:ext uri="{FF2B5EF4-FFF2-40B4-BE49-F238E27FC236}">
                <a16:creationId xmlns:a16="http://schemas.microsoft.com/office/drawing/2014/main" id="{BA34603E-6A92-46AF-ACF6-2A5854A951A8}"/>
              </a:ext>
            </a:extLst>
          </p:cNvPr>
          <p:cNvSpPr/>
          <p:nvPr/>
        </p:nvSpPr>
        <p:spPr>
          <a:xfrm>
            <a:off x="532203" y="4908052"/>
            <a:ext cx="3767352" cy="64633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err="1">
                <a:solidFill>
                  <a:schemeClr val="tx1"/>
                </a:solidFill>
              </a:rPr>
              <a:t>Some</a:t>
            </a:r>
            <a:r>
              <a:rPr lang="es-ES" sz="2400" dirty="0">
                <a:solidFill>
                  <a:schemeClr val="tx1"/>
                </a:solidFill>
              </a:rPr>
              <a:t> shops</a:t>
            </a:r>
            <a:endParaRPr lang="es-AR" sz="2400" dirty="0">
              <a:solidFill>
                <a:schemeClr val="tx1"/>
              </a:solidFill>
            </a:endParaRPr>
          </a:p>
        </p:txBody>
      </p:sp>
      <p:sp>
        <p:nvSpPr>
          <p:cNvPr id="10" name="Rectángulo: esquinas redondeadas 9">
            <a:extLst>
              <a:ext uri="{FF2B5EF4-FFF2-40B4-BE49-F238E27FC236}">
                <a16:creationId xmlns:a16="http://schemas.microsoft.com/office/drawing/2014/main" id="{B722B529-670F-4E10-BDD4-E30640E472B3}"/>
              </a:ext>
            </a:extLst>
          </p:cNvPr>
          <p:cNvSpPr/>
          <p:nvPr/>
        </p:nvSpPr>
        <p:spPr>
          <a:xfrm>
            <a:off x="4844447" y="4908052"/>
            <a:ext cx="3767352" cy="64633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chemeClr val="tx1"/>
                </a:solidFill>
              </a:rPr>
              <a:t>Medium-</a:t>
            </a:r>
            <a:r>
              <a:rPr lang="es-ES" sz="2400" dirty="0" err="1">
                <a:solidFill>
                  <a:schemeClr val="tx1"/>
                </a:solidFill>
              </a:rPr>
              <a:t>rise</a:t>
            </a:r>
            <a:r>
              <a:rPr lang="es-ES" sz="2400" dirty="0">
                <a:solidFill>
                  <a:schemeClr val="tx1"/>
                </a:solidFill>
              </a:rPr>
              <a:t> </a:t>
            </a:r>
            <a:r>
              <a:rPr lang="es-ES" sz="2400" dirty="0" err="1">
                <a:solidFill>
                  <a:schemeClr val="tx1"/>
                </a:solidFill>
              </a:rPr>
              <a:t>buildings</a:t>
            </a:r>
            <a:endParaRPr lang="es-ES" sz="2400" dirty="0">
              <a:solidFill>
                <a:schemeClr val="tx1"/>
              </a:solidFill>
            </a:endParaRPr>
          </a:p>
        </p:txBody>
      </p:sp>
      <p:sp>
        <p:nvSpPr>
          <p:cNvPr id="11" name="Rectángulo: esquinas redondeadas 10">
            <a:extLst>
              <a:ext uri="{FF2B5EF4-FFF2-40B4-BE49-F238E27FC236}">
                <a16:creationId xmlns:a16="http://schemas.microsoft.com/office/drawing/2014/main" id="{EC21CD3D-9B77-41EC-9201-E7BD098C5D06}"/>
              </a:ext>
            </a:extLst>
          </p:cNvPr>
          <p:cNvSpPr/>
          <p:nvPr/>
        </p:nvSpPr>
        <p:spPr>
          <a:xfrm>
            <a:off x="504099" y="5913789"/>
            <a:ext cx="3767352" cy="64633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err="1">
                <a:solidFill>
                  <a:schemeClr val="tx1"/>
                </a:solidFill>
              </a:rPr>
              <a:t>Widened</a:t>
            </a:r>
            <a:r>
              <a:rPr lang="es-ES" sz="2400" dirty="0">
                <a:solidFill>
                  <a:schemeClr val="tx1"/>
                </a:solidFill>
              </a:rPr>
              <a:t> </a:t>
            </a:r>
            <a:r>
              <a:rPr lang="es-ES" sz="2400" dirty="0" err="1">
                <a:solidFill>
                  <a:schemeClr val="tx1"/>
                </a:solidFill>
              </a:rPr>
              <a:t>sidewalks</a:t>
            </a:r>
            <a:endParaRPr lang="es-ES" sz="2400" dirty="0">
              <a:solidFill>
                <a:schemeClr val="tx1"/>
              </a:solidFill>
            </a:endParaRPr>
          </a:p>
        </p:txBody>
      </p:sp>
      <p:sp>
        <p:nvSpPr>
          <p:cNvPr id="12" name="Rectángulo: esquinas redondeadas 11">
            <a:extLst>
              <a:ext uri="{FF2B5EF4-FFF2-40B4-BE49-F238E27FC236}">
                <a16:creationId xmlns:a16="http://schemas.microsoft.com/office/drawing/2014/main" id="{96017633-029E-460B-93D2-567E44639B71}"/>
              </a:ext>
            </a:extLst>
          </p:cNvPr>
          <p:cNvSpPr/>
          <p:nvPr/>
        </p:nvSpPr>
        <p:spPr>
          <a:xfrm>
            <a:off x="4849062" y="5913789"/>
            <a:ext cx="3767352" cy="64633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err="1">
                <a:solidFill>
                  <a:schemeClr val="tx1"/>
                </a:solidFill>
              </a:rPr>
              <a:t>Reduction</a:t>
            </a:r>
            <a:r>
              <a:rPr lang="es-ES" sz="2400" dirty="0">
                <a:solidFill>
                  <a:schemeClr val="tx1"/>
                </a:solidFill>
              </a:rPr>
              <a:t> </a:t>
            </a:r>
            <a:r>
              <a:rPr lang="es-ES" sz="2400" dirty="0" err="1">
                <a:solidFill>
                  <a:schemeClr val="tx1"/>
                </a:solidFill>
              </a:rPr>
              <a:t>of</a:t>
            </a:r>
            <a:r>
              <a:rPr lang="es-ES" sz="2400" dirty="0">
                <a:solidFill>
                  <a:schemeClr val="tx1"/>
                </a:solidFill>
              </a:rPr>
              <a:t> </a:t>
            </a:r>
            <a:r>
              <a:rPr lang="es-ES" sz="2400" dirty="0" err="1">
                <a:solidFill>
                  <a:schemeClr val="tx1"/>
                </a:solidFill>
              </a:rPr>
              <a:t>green</a:t>
            </a:r>
            <a:r>
              <a:rPr lang="es-ES" sz="2400" dirty="0">
                <a:solidFill>
                  <a:schemeClr val="tx1"/>
                </a:solidFill>
              </a:rPr>
              <a:t> </a:t>
            </a:r>
            <a:r>
              <a:rPr lang="es-ES" sz="2400" dirty="0" err="1">
                <a:solidFill>
                  <a:schemeClr val="tx1"/>
                </a:solidFill>
              </a:rPr>
              <a:t>spaces</a:t>
            </a:r>
            <a:r>
              <a:rPr lang="es-ES" sz="2400" dirty="0">
                <a:solidFill>
                  <a:schemeClr val="tx1"/>
                </a:solidFill>
              </a:rPr>
              <a:t>.</a:t>
            </a:r>
          </a:p>
        </p:txBody>
      </p:sp>
    </p:spTree>
    <p:extLst>
      <p:ext uri="{BB962C8B-B14F-4D97-AF65-F5344CB8AC3E}">
        <p14:creationId xmlns:p14="http://schemas.microsoft.com/office/powerpoint/2010/main" val="14358037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15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2500"/>
                            </p:stCondLst>
                            <p:childTnLst>
                              <p:par>
                                <p:cTn id="13" presetID="10" presetClass="entr" presetSubtype="0"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4000"/>
                            </p:stCondLst>
                            <p:childTnLst>
                              <p:par>
                                <p:cTn id="17" presetID="10" presetClass="entr" presetSubtype="0"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5500"/>
                            </p:stCondLst>
                            <p:childTnLst>
                              <p:par>
                                <p:cTn id="21" presetID="10" presetClass="entr" presetSubtype="0" fill="hold" grpId="0" nodeType="afterEffect">
                                  <p:stCondLst>
                                    <p:cond delay="10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1000" r="-1000"/>
          </a:stretch>
        </a:blip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7459D67-4A69-40BF-B8AB-554564DFA5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5545" y="980728"/>
            <a:ext cx="8192910" cy="4608512"/>
          </a:xfrm>
          <a:prstGeom prst="rect">
            <a:avLst/>
          </a:prstGeom>
          <a:ln>
            <a:noFill/>
          </a:ln>
          <a:effectLst>
            <a:softEdge rad="112500"/>
          </a:effectLst>
        </p:spPr>
      </p:pic>
    </p:spTree>
    <p:extLst>
      <p:ext uri="{BB962C8B-B14F-4D97-AF65-F5344CB8AC3E}">
        <p14:creationId xmlns:p14="http://schemas.microsoft.com/office/powerpoint/2010/main" val="1570227949"/>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B2A83259-BB2F-4AEF-874B-70DE843F52DC}"/>
              </a:ext>
            </a:extLst>
          </p:cNvPr>
          <p:cNvPicPr>
            <a:picLocks noChangeAspect="1"/>
          </p:cNvPicPr>
          <p:nvPr/>
        </p:nvPicPr>
        <p:blipFill>
          <a:blip r:embed="rId3"/>
          <a:stretch>
            <a:fillRect/>
          </a:stretch>
        </p:blipFill>
        <p:spPr>
          <a:xfrm>
            <a:off x="0" y="0"/>
            <a:ext cx="9144000" cy="6858000"/>
          </a:xfrm>
          <a:prstGeom prst="rect">
            <a:avLst/>
          </a:prstGeom>
        </p:spPr>
      </p:pic>
      <p:pic>
        <p:nvPicPr>
          <p:cNvPr id="13" name="Imagen 12">
            <a:extLst>
              <a:ext uri="{FF2B5EF4-FFF2-40B4-BE49-F238E27FC236}">
                <a16:creationId xmlns:a16="http://schemas.microsoft.com/office/drawing/2014/main" id="{CF158E92-130E-4168-91FE-40D530E1BE48}"/>
              </a:ext>
            </a:extLst>
          </p:cNvPr>
          <p:cNvPicPr>
            <a:picLocks noChangeAspect="1"/>
          </p:cNvPicPr>
          <p:nvPr/>
        </p:nvPicPr>
        <p:blipFill>
          <a:blip r:embed="rId4"/>
          <a:stretch>
            <a:fillRect/>
          </a:stretch>
        </p:blipFill>
        <p:spPr>
          <a:xfrm>
            <a:off x="3491880" y="1844212"/>
            <a:ext cx="5276060" cy="1323178"/>
          </a:xfrm>
          <a:prstGeom prst="rect">
            <a:avLst/>
          </a:prstGeom>
        </p:spPr>
      </p:pic>
      <p:sp>
        <p:nvSpPr>
          <p:cNvPr id="14" name="CuadroTexto 13">
            <a:extLst>
              <a:ext uri="{FF2B5EF4-FFF2-40B4-BE49-F238E27FC236}">
                <a16:creationId xmlns:a16="http://schemas.microsoft.com/office/drawing/2014/main" id="{01305AFD-42CA-4B6B-B38C-4C0E9FC04E64}"/>
              </a:ext>
            </a:extLst>
          </p:cNvPr>
          <p:cNvSpPr txBox="1"/>
          <p:nvPr/>
        </p:nvSpPr>
        <p:spPr>
          <a:xfrm>
            <a:off x="4572000" y="2028747"/>
            <a:ext cx="3312368" cy="954107"/>
          </a:xfrm>
          <a:prstGeom prst="rect">
            <a:avLst/>
          </a:prstGeom>
          <a:noFill/>
        </p:spPr>
        <p:txBody>
          <a:bodyPr wrap="square">
            <a:spAutoFit/>
          </a:bodyPr>
          <a:lstStyle/>
          <a:p>
            <a:pPr algn="ctr"/>
            <a:r>
              <a:rPr lang="es-AR" sz="2800" b="1" dirty="0"/>
              <a:t>Causes and </a:t>
            </a:r>
            <a:r>
              <a:rPr lang="es-AR" sz="2800" b="1" dirty="0" err="1"/>
              <a:t>Factors</a:t>
            </a:r>
            <a:r>
              <a:rPr lang="es-AR" sz="2800" b="1" dirty="0"/>
              <a:t> of </a:t>
            </a:r>
            <a:r>
              <a:rPr lang="es-AR" sz="2800" b="1" dirty="0" err="1"/>
              <a:t>the</a:t>
            </a:r>
            <a:r>
              <a:rPr lang="es-AR" sz="2800" b="1" dirty="0"/>
              <a:t> </a:t>
            </a:r>
            <a:r>
              <a:rPr lang="es-AR" sz="2800" b="1" dirty="0" err="1"/>
              <a:t>Problem</a:t>
            </a:r>
            <a:endParaRPr lang="es-AR" sz="2800" b="1" dirty="0"/>
          </a:p>
        </p:txBody>
      </p:sp>
    </p:spTree>
    <p:extLst>
      <p:ext uri="{BB962C8B-B14F-4D97-AF65-F5344CB8AC3E}">
        <p14:creationId xmlns:p14="http://schemas.microsoft.com/office/powerpoint/2010/main" val="228296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E8E672BF-EC89-4ACD-8EF4-EE92252826A1}"/>
              </a:ext>
            </a:extLst>
          </p:cNvPr>
          <p:cNvSpPr txBox="1"/>
          <p:nvPr/>
        </p:nvSpPr>
        <p:spPr>
          <a:xfrm>
            <a:off x="3480961" y="4579080"/>
            <a:ext cx="2128586" cy="1477328"/>
          </a:xfrm>
          <a:prstGeom prst="rect">
            <a:avLst/>
          </a:prstGeom>
          <a:noFill/>
        </p:spPr>
        <p:txBody>
          <a:bodyPr wrap="square" rtlCol="0">
            <a:spAutoFit/>
          </a:bodyPr>
          <a:lstStyle/>
          <a:p>
            <a:pPr marL="285750" indent="-285750">
              <a:buFont typeface="Arial" panose="020B0604020202020204" pitchFamily="34" charset="0"/>
              <a:buChar char="•"/>
            </a:pPr>
            <a:r>
              <a:rPr lang="en-US" sz="1800" dirty="0">
                <a:effectLst/>
                <a:latin typeface="Liberation Serif" panose="02020603050405020304" pitchFamily="18" charset="0"/>
                <a:ea typeface="Noto Sans CJK SC"/>
                <a:cs typeface="Lohit Devanagari"/>
              </a:rPr>
              <a:t>Andrés </a:t>
            </a:r>
            <a:r>
              <a:rPr lang="en-US" sz="1800" dirty="0" err="1">
                <a:effectLst/>
                <a:latin typeface="Liberation Serif" panose="02020603050405020304" pitchFamily="18" charset="0"/>
                <a:ea typeface="Noto Sans CJK SC"/>
                <a:cs typeface="Lohit Devanagari"/>
              </a:rPr>
              <a:t>Soliard</a:t>
            </a:r>
            <a:r>
              <a:rPr lang="en-US" sz="1800" dirty="0">
                <a:effectLst/>
                <a:latin typeface="Liberation Serif" panose="02020603050405020304" pitchFamily="18" charset="0"/>
                <a:ea typeface="Noto Sans CJK SC"/>
                <a:cs typeface="Lohit Devanagari"/>
              </a:rPr>
              <a:t>. </a:t>
            </a:r>
          </a:p>
          <a:p>
            <a:pPr marL="285750" indent="-285750">
              <a:buFont typeface="Arial" panose="020B0604020202020204" pitchFamily="34" charset="0"/>
              <a:buChar char="•"/>
            </a:pPr>
            <a:r>
              <a:rPr lang="en-US" sz="1800" dirty="0">
                <a:effectLst/>
                <a:latin typeface="Liberation Serif" panose="02020603050405020304" pitchFamily="18" charset="0"/>
                <a:ea typeface="Noto Sans CJK SC"/>
                <a:cs typeface="Lohit Devanagari"/>
              </a:rPr>
              <a:t>Born in Paraná, Entre Ríos</a:t>
            </a:r>
          </a:p>
          <a:p>
            <a:pPr marL="285750" indent="-285750">
              <a:buFont typeface="Arial" panose="020B0604020202020204" pitchFamily="34" charset="0"/>
              <a:buChar char="•"/>
            </a:pPr>
            <a:r>
              <a:rPr lang="en-US" sz="1800" dirty="0">
                <a:effectLst/>
                <a:latin typeface="Liberation Serif" panose="02020603050405020304" pitchFamily="18" charset="0"/>
                <a:ea typeface="Noto Sans CJK SC"/>
                <a:cs typeface="Lohit Devanagari"/>
              </a:rPr>
              <a:t>32 years old</a:t>
            </a:r>
          </a:p>
          <a:p>
            <a:pPr marL="285750" indent="-285750">
              <a:buFont typeface="Arial" panose="020B0604020202020204" pitchFamily="34" charset="0"/>
              <a:buChar char="•"/>
            </a:pPr>
            <a:r>
              <a:rPr lang="en-US" dirty="0">
                <a:latin typeface="Liberation Serif" panose="02020603050405020304" pitchFamily="18" charset="0"/>
                <a:ea typeface="Noto Sans CJK SC"/>
                <a:cs typeface="Lohit Devanagari"/>
              </a:rPr>
              <a:t>Civil Engineering</a:t>
            </a:r>
            <a:endParaRPr lang="en-US" sz="1800" dirty="0">
              <a:effectLst/>
              <a:latin typeface="Liberation Serif" panose="02020603050405020304" pitchFamily="18" charset="0"/>
              <a:ea typeface="Noto Sans CJK SC"/>
              <a:cs typeface="Lohit Devanagari"/>
            </a:endParaRPr>
          </a:p>
        </p:txBody>
      </p:sp>
      <p:pic>
        <p:nvPicPr>
          <p:cNvPr id="2" name="Imagen 1">
            <a:extLst>
              <a:ext uri="{FF2B5EF4-FFF2-40B4-BE49-F238E27FC236}">
                <a16:creationId xmlns:a16="http://schemas.microsoft.com/office/drawing/2014/main" id="{DA10F95F-6B56-4DBD-A4B4-F306F0F72A20}"/>
              </a:ext>
            </a:extLst>
          </p:cNvPr>
          <p:cNvPicPr>
            <a:picLocks noChangeAspect="1"/>
          </p:cNvPicPr>
          <p:nvPr/>
        </p:nvPicPr>
        <p:blipFill rotWithShape="1">
          <a:blip r:embed="rId3"/>
          <a:srcRect l="8989" r="3441" b="7900"/>
          <a:stretch/>
        </p:blipFill>
        <p:spPr>
          <a:xfrm>
            <a:off x="3521055" y="1412776"/>
            <a:ext cx="2101890" cy="2734256"/>
          </a:xfrm>
          <a:prstGeom prst="rect">
            <a:avLst/>
          </a:prstGeom>
        </p:spPr>
      </p:pic>
      <p:sp>
        <p:nvSpPr>
          <p:cNvPr id="3" name="Rectángulo: esquinas redondeadas 2">
            <a:extLst>
              <a:ext uri="{FF2B5EF4-FFF2-40B4-BE49-F238E27FC236}">
                <a16:creationId xmlns:a16="http://schemas.microsoft.com/office/drawing/2014/main" id="{C55F70FE-DCEA-43D1-9938-BAAB74E29F5F}"/>
              </a:ext>
            </a:extLst>
          </p:cNvPr>
          <p:cNvSpPr/>
          <p:nvPr/>
        </p:nvSpPr>
        <p:spPr>
          <a:xfrm>
            <a:off x="1532380" y="332656"/>
            <a:ext cx="6207972"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err="1"/>
              <a:t>Author</a:t>
            </a:r>
            <a:r>
              <a:rPr lang="es-ES" sz="2400" b="1" dirty="0"/>
              <a:t> </a:t>
            </a:r>
            <a:r>
              <a:rPr lang="es-ES" sz="2400" b="1" dirty="0" err="1"/>
              <a:t>information</a:t>
            </a:r>
            <a:endParaRPr lang="es-AR" sz="2400" b="1" dirty="0"/>
          </a:p>
        </p:txBody>
      </p:sp>
    </p:spTree>
    <p:extLst>
      <p:ext uri="{BB962C8B-B14F-4D97-AF65-F5344CB8AC3E}">
        <p14:creationId xmlns:p14="http://schemas.microsoft.com/office/powerpoint/2010/main" val="91747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esquinas redondeadas 3">
            <a:extLst>
              <a:ext uri="{FF2B5EF4-FFF2-40B4-BE49-F238E27FC236}">
                <a16:creationId xmlns:a16="http://schemas.microsoft.com/office/drawing/2014/main" id="{D0558913-A2A9-4059-B0CC-81326B1A2909}"/>
              </a:ext>
            </a:extLst>
          </p:cNvPr>
          <p:cNvSpPr/>
          <p:nvPr/>
        </p:nvSpPr>
        <p:spPr>
          <a:xfrm>
            <a:off x="4260656" y="1412776"/>
            <a:ext cx="4483459" cy="1150152"/>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marL="285750" indent="-285750" algn="ctr">
              <a:buFont typeface="Arial" panose="020B0604020202020204" pitchFamily="34" charset="0"/>
              <a:buChar char="•"/>
            </a:pPr>
            <a:r>
              <a:rPr lang="en-US" dirty="0"/>
              <a:t>Construction of high-rise buildings.</a:t>
            </a:r>
            <a:endParaRPr lang="es-AR" dirty="0"/>
          </a:p>
        </p:txBody>
      </p:sp>
      <p:sp>
        <p:nvSpPr>
          <p:cNvPr id="5" name="Rectángulo: esquinas redondeadas 4">
            <a:extLst>
              <a:ext uri="{FF2B5EF4-FFF2-40B4-BE49-F238E27FC236}">
                <a16:creationId xmlns:a16="http://schemas.microsoft.com/office/drawing/2014/main" id="{8F9E05BD-79ED-4EAA-8D18-F489EA0B9C38}"/>
              </a:ext>
            </a:extLst>
          </p:cNvPr>
          <p:cNvSpPr/>
          <p:nvPr/>
        </p:nvSpPr>
        <p:spPr>
          <a:xfrm>
            <a:off x="4260655" y="3114547"/>
            <a:ext cx="4483459" cy="1150152"/>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marL="285750" indent="-285750" algn="ctr">
              <a:buFont typeface="Arial" panose="020B0604020202020204" pitchFamily="34" charset="0"/>
              <a:buChar char="•"/>
            </a:pPr>
            <a:r>
              <a:rPr lang="en-US" dirty="0"/>
              <a:t>Reduction of green spaces.</a:t>
            </a:r>
            <a:endParaRPr lang="es-AR" dirty="0"/>
          </a:p>
        </p:txBody>
      </p:sp>
      <p:sp>
        <p:nvSpPr>
          <p:cNvPr id="6" name="Rectángulo: esquinas redondeadas 5">
            <a:extLst>
              <a:ext uri="{FF2B5EF4-FFF2-40B4-BE49-F238E27FC236}">
                <a16:creationId xmlns:a16="http://schemas.microsoft.com/office/drawing/2014/main" id="{F4634487-EAE4-4B15-8010-2E8837E3FD52}"/>
              </a:ext>
            </a:extLst>
          </p:cNvPr>
          <p:cNvSpPr/>
          <p:nvPr/>
        </p:nvSpPr>
        <p:spPr>
          <a:xfrm>
            <a:off x="4260656" y="4816318"/>
            <a:ext cx="4483459" cy="1150152"/>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marL="285750" indent="-285750" algn="ctr">
              <a:buFont typeface="Arial" panose="020B0604020202020204" pitchFamily="34" charset="0"/>
              <a:buChar char="•"/>
            </a:pPr>
            <a:r>
              <a:rPr lang="en-US" dirty="0"/>
              <a:t>Use of air conditioners with outdoor units.</a:t>
            </a:r>
            <a:endParaRPr lang="es-AR" dirty="0"/>
          </a:p>
        </p:txBody>
      </p:sp>
      <p:pic>
        <p:nvPicPr>
          <p:cNvPr id="7" name="Imagen 6">
            <a:extLst>
              <a:ext uri="{FF2B5EF4-FFF2-40B4-BE49-F238E27FC236}">
                <a16:creationId xmlns:a16="http://schemas.microsoft.com/office/drawing/2014/main" id="{799B1C86-F8AB-47A2-9A52-6A401DA86297}"/>
              </a:ext>
            </a:extLst>
          </p:cNvPr>
          <p:cNvPicPr>
            <a:picLocks noChangeAspect="1"/>
          </p:cNvPicPr>
          <p:nvPr/>
        </p:nvPicPr>
        <p:blipFill>
          <a:blip r:embed="rId2"/>
          <a:stretch>
            <a:fillRect/>
          </a:stretch>
        </p:blipFill>
        <p:spPr>
          <a:xfrm>
            <a:off x="816866" y="1052736"/>
            <a:ext cx="2486025" cy="1838325"/>
          </a:xfrm>
          <a:prstGeom prst="rect">
            <a:avLst/>
          </a:prstGeom>
          <a:ln>
            <a:noFill/>
          </a:ln>
          <a:effectLst>
            <a:softEdge rad="112500"/>
          </a:effectLst>
        </p:spPr>
      </p:pic>
      <p:pic>
        <p:nvPicPr>
          <p:cNvPr id="8" name="Imagen 7">
            <a:extLst>
              <a:ext uri="{FF2B5EF4-FFF2-40B4-BE49-F238E27FC236}">
                <a16:creationId xmlns:a16="http://schemas.microsoft.com/office/drawing/2014/main" id="{AF9885E3-9B68-4386-A136-5D548B182143}"/>
              </a:ext>
            </a:extLst>
          </p:cNvPr>
          <p:cNvPicPr>
            <a:picLocks noChangeAspect="1"/>
          </p:cNvPicPr>
          <p:nvPr/>
        </p:nvPicPr>
        <p:blipFill rotWithShape="1">
          <a:blip r:embed="rId3"/>
          <a:srcRect l="114" t="45" r="64" b="170"/>
          <a:stretch/>
        </p:blipFill>
        <p:spPr>
          <a:xfrm>
            <a:off x="617035" y="2708920"/>
            <a:ext cx="2685856" cy="2251649"/>
          </a:xfrm>
          <a:prstGeom prst="rect">
            <a:avLst/>
          </a:prstGeom>
          <a:ln>
            <a:noFill/>
          </a:ln>
          <a:effectLst>
            <a:softEdge rad="112500"/>
          </a:effectLst>
        </p:spPr>
      </p:pic>
      <p:pic>
        <p:nvPicPr>
          <p:cNvPr id="9" name="Imagen 8">
            <a:extLst>
              <a:ext uri="{FF2B5EF4-FFF2-40B4-BE49-F238E27FC236}">
                <a16:creationId xmlns:a16="http://schemas.microsoft.com/office/drawing/2014/main" id="{8F223018-BB59-47FB-A47F-515475CFB3B4}"/>
              </a:ext>
            </a:extLst>
          </p:cNvPr>
          <p:cNvPicPr>
            <a:picLocks noChangeAspect="1"/>
          </p:cNvPicPr>
          <p:nvPr/>
        </p:nvPicPr>
        <p:blipFill rotWithShape="1">
          <a:blip r:embed="rId4"/>
          <a:srcRect l="110" t="149" r="138" b="212"/>
          <a:stretch/>
        </p:blipFill>
        <p:spPr>
          <a:xfrm>
            <a:off x="216866" y="4797152"/>
            <a:ext cx="3486194" cy="1797547"/>
          </a:xfrm>
          <a:prstGeom prst="rect">
            <a:avLst/>
          </a:prstGeom>
          <a:ln>
            <a:noFill/>
          </a:ln>
          <a:effectLst>
            <a:softEdge rad="112500"/>
          </a:effectLst>
        </p:spPr>
      </p:pic>
      <p:pic>
        <p:nvPicPr>
          <p:cNvPr id="12" name="Gráfico 11" descr="Flecha: giro a la izquierda con relleno sólido">
            <a:extLst>
              <a:ext uri="{FF2B5EF4-FFF2-40B4-BE49-F238E27FC236}">
                <a16:creationId xmlns:a16="http://schemas.microsoft.com/office/drawing/2014/main" id="{EE176DC2-9C2A-4048-96FB-46E3CC9766A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402931">
            <a:off x="2322881" y="5651098"/>
            <a:ext cx="914400" cy="914400"/>
          </a:xfrm>
          <a:prstGeom prst="rect">
            <a:avLst/>
          </a:prstGeom>
        </p:spPr>
      </p:pic>
      <p:pic>
        <p:nvPicPr>
          <p:cNvPr id="13" name="Imagen 12">
            <a:extLst>
              <a:ext uri="{FF2B5EF4-FFF2-40B4-BE49-F238E27FC236}">
                <a16:creationId xmlns:a16="http://schemas.microsoft.com/office/drawing/2014/main" id="{EDFD663D-1D96-4D46-9440-59D63CB2393C}"/>
              </a:ext>
            </a:extLst>
          </p:cNvPr>
          <p:cNvPicPr>
            <a:picLocks noChangeAspect="1"/>
          </p:cNvPicPr>
          <p:nvPr/>
        </p:nvPicPr>
        <p:blipFill>
          <a:blip r:embed="rId7"/>
          <a:stretch>
            <a:fillRect/>
          </a:stretch>
        </p:blipFill>
        <p:spPr>
          <a:xfrm>
            <a:off x="2780081" y="5517180"/>
            <a:ext cx="999831" cy="999831"/>
          </a:xfrm>
          <a:prstGeom prst="rect">
            <a:avLst/>
          </a:prstGeom>
        </p:spPr>
      </p:pic>
      <p:pic>
        <p:nvPicPr>
          <p:cNvPr id="15" name="Gráfico 14" descr="Flecha: giro a la izquierda con relleno sólido">
            <a:extLst>
              <a:ext uri="{FF2B5EF4-FFF2-40B4-BE49-F238E27FC236}">
                <a16:creationId xmlns:a16="http://schemas.microsoft.com/office/drawing/2014/main" id="{90127936-2D19-4D3B-AC84-B493DA9C65C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6200000">
            <a:off x="584074" y="5418060"/>
            <a:ext cx="914400" cy="914400"/>
          </a:xfrm>
          <a:prstGeom prst="rect">
            <a:avLst/>
          </a:prstGeom>
        </p:spPr>
      </p:pic>
      <p:sp>
        <p:nvSpPr>
          <p:cNvPr id="14" name="Rectángulo: esquinas redondeadas 13">
            <a:extLst>
              <a:ext uri="{FF2B5EF4-FFF2-40B4-BE49-F238E27FC236}">
                <a16:creationId xmlns:a16="http://schemas.microsoft.com/office/drawing/2014/main" id="{9C48F89A-1C46-4582-B101-87CD2F0D9CA0}"/>
              </a:ext>
            </a:extLst>
          </p:cNvPr>
          <p:cNvSpPr/>
          <p:nvPr/>
        </p:nvSpPr>
        <p:spPr>
          <a:xfrm>
            <a:off x="2415877" y="302327"/>
            <a:ext cx="4312246" cy="6570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t>Causes and </a:t>
            </a:r>
            <a:r>
              <a:rPr lang="es-ES" sz="2400" dirty="0" err="1"/>
              <a:t>Factors</a:t>
            </a:r>
            <a:endParaRPr lang="es-AR" sz="2400" dirty="0"/>
          </a:p>
        </p:txBody>
      </p:sp>
    </p:spTree>
    <p:extLst>
      <p:ext uri="{BB962C8B-B14F-4D97-AF65-F5344CB8AC3E}">
        <p14:creationId xmlns:p14="http://schemas.microsoft.com/office/powerpoint/2010/main" val="242248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14">
            <a:extLst>
              <a:ext uri="{FF2B5EF4-FFF2-40B4-BE49-F238E27FC236}">
                <a16:creationId xmlns:a16="http://schemas.microsoft.com/office/drawing/2014/main" id="{063D1C2E-8BE5-41E8-8FF0-EE57FC78DF0D}"/>
              </a:ext>
            </a:extLst>
          </p:cNvPr>
          <p:cNvPicPr/>
          <p:nvPr/>
        </p:nvPicPr>
        <p:blipFill>
          <a:blip r:embed="rId3">
            <a:lum/>
            <a:alphaModFix/>
          </a:blip>
          <a:srcRect l="25" r="36"/>
          <a:stretch>
            <a:fillRect/>
          </a:stretch>
        </p:blipFill>
        <p:spPr>
          <a:xfrm>
            <a:off x="5561642" y="801713"/>
            <a:ext cx="3240360" cy="2042160"/>
          </a:xfrm>
          <a:prstGeom prst="rect">
            <a:avLst/>
          </a:prstGeom>
          <a:ln>
            <a:noFill/>
            <a:prstDash/>
          </a:ln>
        </p:spPr>
      </p:pic>
      <p:pic>
        <p:nvPicPr>
          <p:cNvPr id="5" name="Imagen11">
            <a:extLst>
              <a:ext uri="{FF2B5EF4-FFF2-40B4-BE49-F238E27FC236}">
                <a16:creationId xmlns:a16="http://schemas.microsoft.com/office/drawing/2014/main" id="{2E5FEB4B-3C2F-4AB0-A25B-DFF283FFF8CF}"/>
              </a:ext>
            </a:extLst>
          </p:cNvPr>
          <p:cNvPicPr/>
          <p:nvPr/>
        </p:nvPicPr>
        <p:blipFill rotWithShape="1">
          <a:blip r:embed="rId4">
            <a:lum/>
            <a:alphaModFix/>
          </a:blip>
          <a:srcRect l="18" t="199" r="121" b="35"/>
          <a:stretch/>
        </p:blipFill>
        <p:spPr>
          <a:xfrm>
            <a:off x="5561642" y="2968037"/>
            <a:ext cx="3240360" cy="1712977"/>
          </a:xfrm>
          <a:prstGeom prst="rect">
            <a:avLst/>
          </a:prstGeom>
        </p:spPr>
      </p:pic>
      <p:sp>
        <p:nvSpPr>
          <p:cNvPr id="11" name="Rectángulo: esquinas redondeadas 10">
            <a:extLst>
              <a:ext uri="{FF2B5EF4-FFF2-40B4-BE49-F238E27FC236}">
                <a16:creationId xmlns:a16="http://schemas.microsoft.com/office/drawing/2014/main" id="{92BB5300-D4F5-499B-8AC7-0DD7B2F8881D}"/>
              </a:ext>
            </a:extLst>
          </p:cNvPr>
          <p:cNvSpPr/>
          <p:nvPr/>
        </p:nvSpPr>
        <p:spPr>
          <a:xfrm>
            <a:off x="448580" y="1518900"/>
            <a:ext cx="4483459" cy="1150152"/>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marL="285750" indent="-285750" algn="ctr">
              <a:buFont typeface="Arial" panose="020B0604020202020204" pitchFamily="34" charset="0"/>
              <a:buChar char="•"/>
            </a:pPr>
            <a:r>
              <a:rPr lang="en-US" dirty="0"/>
              <a:t>Decrease in </a:t>
            </a:r>
            <a:r>
              <a:rPr lang="en-US" dirty="0">
                <a:solidFill>
                  <a:schemeClr val="tx1"/>
                </a:solidFill>
              </a:rPr>
              <a:t>number</a:t>
            </a:r>
            <a:r>
              <a:rPr lang="en-US" dirty="0">
                <a:solidFill>
                  <a:srgbClr val="FF0000"/>
                </a:solidFill>
              </a:rPr>
              <a:t> </a:t>
            </a:r>
            <a:r>
              <a:rPr lang="en-US" dirty="0"/>
              <a:t>of people in the area because of high temperature.</a:t>
            </a:r>
            <a:endParaRPr lang="es-AR" dirty="0"/>
          </a:p>
        </p:txBody>
      </p:sp>
      <p:pic>
        <p:nvPicPr>
          <p:cNvPr id="6" name="Imagen 5">
            <a:extLst>
              <a:ext uri="{FF2B5EF4-FFF2-40B4-BE49-F238E27FC236}">
                <a16:creationId xmlns:a16="http://schemas.microsoft.com/office/drawing/2014/main" id="{403897D1-B9FD-4103-9443-543B9A79090C}"/>
              </a:ext>
            </a:extLst>
          </p:cNvPr>
          <p:cNvPicPr>
            <a:picLocks noChangeAspect="1"/>
          </p:cNvPicPr>
          <p:nvPr/>
        </p:nvPicPr>
        <p:blipFill rotWithShape="1">
          <a:blip r:embed="rId5"/>
          <a:srcRect t="288" r="93" b="75"/>
          <a:stretch/>
        </p:blipFill>
        <p:spPr>
          <a:xfrm>
            <a:off x="5561642" y="4805178"/>
            <a:ext cx="3240360" cy="1712977"/>
          </a:xfrm>
          <a:prstGeom prst="rect">
            <a:avLst/>
          </a:prstGeom>
        </p:spPr>
      </p:pic>
      <p:sp>
        <p:nvSpPr>
          <p:cNvPr id="13" name="Rectángulo: esquinas redondeadas 12">
            <a:extLst>
              <a:ext uri="{FF2B5EF4-FFF2-40B4-BE49-F238E27FC236}">
                <a16:creationId xmlns:a16="http://schemas.microsoft.com/office/drawing/2014/main" id="{AAA04BF3-FCF5-4F73-A5D8-0CD723806AE3}"/>
              </a:ext>
            </a:extLst>
          </p:cNvPr>
          <p:cNvSpPr/>
          <p:nvPr/>
        </p:nvSpPr>
        <p:spPr>
          <a:xfrm>
            <a:off x="448580" y="4655112"/>
            <a:ext cx="4483459" cy="1150152"/>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marL="285750" indent="-285750" algn="ctr">
              <a:buFont typeface="Arial" panose="020B0604020202020204" pitchFamily="34" charset="0"/>
              <a:buChar char="•"/>
            </a:pPr>
            <a:r>
              <a:rPr lang="en-US" dirty="0"/>
              <a:t>High cost of energy consumed because of air conditioning.</a:t>
            </a:r>
            <a:endParaRPr lang="es-AR" dirty="0"/>
          </a:p>
        </p:txBody>
      </p:sp>
      <p:sp>
        <p:nvSpPr>
          <p:cNvPr id="7" name="Rectángulo: esquinas redondeadas 6">
            <a:extLst>
              <a:ext uri="{FF2B5EF4-FFF2-40B4-BE49-F238E27FC236}">
                <a16:creationId xmlns:a16="http://schemas.microsoft.com/office/drawing/2014/main" id="{1E798061-1C0F-4E1C-BC9B-5FE58653FE98}"/>
              </a:ext>
            </a:extLst>
          </p:cNvPr>
          <p:cNvSpPr/>
          <p:nvPr/>
        </p:nvSpPr>
        <p:spPr>
          <a:xfrm>
            <a:off x="467717" y="323692"/>
            <a:ext cx="4312246" cy="6570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err="1"/>
              <a:t>Consequences</a:t>
            </a:r>
            <a:endParaRPr lang="es-AR" sz="2400" dirty="0"/>
          </a:p>
        </p:txBody>
      </p:sp>
      <p:sp>
        <p:nvSpPr>
          <p:cNvPr id="8" name="Rectángulo: esquinas redondeadas 7">
            <a:extLst>
              <a:ext uri="{FF2B5EF4-FFF2-40B4-BE49-F238E27FC236}">
                <a16:creationId xmlns:a16="http://schemas.microsoft.com/office/drawing/2014/main" id="{0EFEBC33-2D6E-4766-BC6E-899AAAEA1DAC}"/>
              </a:ext>
            </a:extLst>
          </p:cNvPr>
          <p:cNvSpPr/>
          <p:nvPr/>
        </p:nvSpPr>
        <p:spPr>
          <a:xfrm>
            <a:off x="448581" y="3087006"/>
            <a:ext cx="4483459" cy="1150152"/>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marL="285750" indent="-285750" algn="ctr">
              <a:buFont typeface="Arial" panose="020B0604020202020204" pitchFamily="34" charset="0"/>
              <a:buChar char="•"/>
            </a:pPr>
            <a:r>
              <a:rPr lang="en-US" dirty="0"/>
              <a:t>Less commercial and tourist activities</a:t>
            </a:r>
            <a:endParaRPr lang="es-AR" dirty="0"/>
          </a:p>
        </p:txBody>
      </p:sp>
    </p:spTree>
    <p:extLst>
      <p:ext uri="{BB962C8B-B14F-4D97-AF65-F5344CB8AC3E}">
        <p14:creationId xmlns:p14="http://schemas.microsoft.com/office/powerpoint/2010/main" val="10206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21B9EA96-695E-405A-B122-370AD1559BA1}"/>
              </a:ext>
            </a:extLst>
          </p:cNvPr>
          <p:cNvPicPr>
            <a:picLocks noChangeAspect="1"/>
          </p:cNvPicPr>
          <p:nvPr/>
        </p:nvPicPr>
        <p:blipFill rotWithShape="1">
          <a:blip r:embed="rId3">
            <a:extLst>
              <a:ext uri="{28A0092B-C50C-407E-A947-70E740481C1C}">
                <a14:useLocalDpi xmlns:a14="http://schemas.microsoft.com/office/drawing/2010/main" val="0"/>
              </a:ext>
            </a:extLst>
          </a:blip>
          <a:srcRect l="9682" r="20096"/>
          <a:stretch/>
        </p:blipFill>
        <p:spPr>
          <a:xfrm>
            <a:off x="-1" y="0"/>
            <a:ext cx="9144001" cy="6858000"/>
          </a:xfrm>
          <a:prstGeom prst="rect">
            <a:avLst/>
          </a:prstGeom>
          <a:ln>
            <a:noFill/>
          </a:ln>
          <a:effectLst>
            <a:outerShdw blurRad="292100" dist="139700" dir="2700000" algn="tl" rotWithShape="0">
              <a:srgbClr val="333333">
                <a:alpha val="65000"/>
              </a:srgbClr>
            </a:outerShdw>
          </a:effectLst>
        </p:spPr>
      </p:pic>
      <p:pic>
        <p:nvPicPr>
          <p:cNvPr id="13" name="Imagen 12">
            <a:extLst>
              <a:ext uri="{FF2B5EF4-FFF2-40B4-BE49-F238E27FC236}">
                <a16:creationId xmlns:a16="http://schemas.microsoft.com/office/drawing/2014/main" id="{CF158E92-130E-4168-91FE-40D530E1BE48}"/>
              </a:ext>
            </a:extLst>
          </p:cNvPr>
          <p:cNvPicPr>
            <a:picLocks noChangeAspect="1"/>
          </p:cNvPicPr>
          <p:nvPr/>
        </p:nvPicPr>
        <p:blipFill>
          <a:blip r:embed="rId4"/>
          <a:stretch>
            <a:fillRect/>
          </a:stretch>
        </p:blipFill>
        <p:spPr>
          <a:xfrm>
            <a:off x="3877699" y="1923080"/>
            <a:ext cx="5029415" cy="1642849"/>
          </a:xfrm>
          <a:prstGeom prst="rect">
            <a:avLst/>
          </a:prstGeom>
        </p:spPr>
      </p:pic>
      <p:sp>
        <p:nvSpPr>
          <p:cNvPr id="14" name="CuadroTexto 13">
            <a:extLst>
              <a:ext uri="{FF2B5EF4-FFF2-40B4-BE49-F238E27FC236}">
                <a16:creationId xmlns:a16="http://schemas.microsoft.com/office/drawing/2014/main" id="{01305AFD-42CA-4B6B-B38C-4C0E9FC04E64}"/>
              </a:ext>
            </a:extLst>
          </p:cNvPr>
          <p:cNvSpPr txBox="1"/>
          <p:nvPr/>
        </p:nvSpPr>
        <p:spPr>
          <a:xfrm>
            <a:off x="4052146" y="2034117"/>
            <a:ext cx="4680520" cy="1318181"/>
          </a:xfrm>
          <a:prstGeom prst="rect">
            <a:avLst/>
          </a:prstGeom>
          <a:noFill/>
        </p:spPr>
        <p:txBody>
          <a:bodyPr wrap="square">
            <a:spAutoFit/>
          </a:bodyPr>
          <a:lstStyle/>
          <a:p>
            <a:pPr algn="ctr">
              <a:lnSpc>
                <a:spcPct val="150000"/>
              </a:lnSpc>
            </a:pPr>
            <a:r>
              <a:rPr lang="en-GB" sz="2800" b="1" dirty="0"/>
              <a:t>The Way Forward:</a:t>
            </a:r>
          </a:p>
          <a:p>
            <a:pPr algn="ctr">
              <a:lnSpc>
                <a:spcPct val="150000"/>
              </a:lnSpc>
            </a:pPr>
            <a:r>
              <a:rPr lang="en-GB" sz="2800" b="1" dirty="0"/>
              <a:t>Green Roofs</a:t>
            </a:r>
            <a:endParaRPr lang="es-AR" sz="2800" b="1" dirty="0"/>
          </a:p>
        </p:txBody>
      </p:sp>
    </p:spTree>
    <p:extLst>
      <p:ext uri="{BB962C8B-B14F-4D97-AF65-F5344CB8AC3E}">
        <p14:creationId xmlns:p14="http://schemas.microsoft.com/office/powerpoint/2010/main" val="41752165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esquinas redondeadas 5">
            <a:extLst>
              <a:ext uri="{FF2B5EF4-FFF2-40B4-BE49-F238E27FC236}">
                <a16:creationId xmlns:a16="http://schemas.microsoft.com/office/drawing/2014/main" id="{79AD683D-AFE2-4B90-A945-AE3794419F72}"/>
              </a:ext>
            </a:extLst>
          </p:cNvPr>
          <p:cNvSpPr/>
          <p:nvPr/>
        </p:nvSpPr>
        <p:spPr>
          <a:xfrm>
            <a:off x="239635" y="1440324"/>
            <a:ext cx="4483459" cy="59181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marL="285750" indent="-285750" algn="ctr">
              <a:buFont typeface="Arial" panose="020B0604020202020204" pitchFamily="34" charset="0"/>
              <a:buChar char="•"/>
            </a:pPr>
            <a:r>
              <a:rPr lang="en-GB" dirty="0"/>
              <a:t>Limitation </a:t>
            </a:r>
            <a:r>
              <a:rPr lang="en-US" dirty="0"/>
              <a:t>by areas already used by the construction</a:t>
            </a:r>
            <a:endParaRPr lang="es-AR" dirty="0"/>
          </a:p>
        </p:txBody>
      </p:sp>
      <p:sp>
        <p:nvSpPr>
          <p:cNvPr id="7" name="Rectángulo: esquinas redondeadas 6">
            <a:extLst>
              <a:ext uri="{FF2B5EF4-FFF2-40B4-BE49-F238E27FC236}">
                <a16:creationId xmlns:a16="http://schemas.microsoft.com/office/drawing/2014/main" id="{FF8B54C7-207A-4EEC-8C53-09E306897594}"/>
              </a:ext>
            </a:extLst>
          </p:cNvPr>
          <p:cNvSpPr/>
          <p:nvPr/>
        </p:nvSpPr>
        <p:spPr>
          <a:xfrm>
            <a:off x="239635" y="3146616"/>
            <a:ext cx="4483459" cy="59181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marL="285750" indent="-285750" algn="ctr">
              <a:buFont typeface="Arial" panose="020B0604020202020204" pitchFamily="34" charset="0"/>
              <a:buChar char="•"/>
            </a:pPr>
            <a:r>
              <a:rPr lang="en-US" dirty="0"/>
              <a:t>Promotion of its use in shops and homes</a:t>
            </a:r>
            <a:endParaRPr lang="es-AR" dirty="0"/>
          </a:p>
        </p:txBody>
      </p:sp>
      <p:sp>
        <p:nvSpPr>
          <p:cNvPr id="8" name="Rectángulo: esquinas redondeadas 7">
            <a:extLst>
              <a:ext uri="{FF2B5EF4-FFF2-40B4-BE49-F238E27FC236}">
                <a16:creationId xmlns:a16="http://schemas.microsoft.com/office/drawing/2014/main" id="{8A939F4C-E6B9-42C8-BB00-4B8F443F4487}"/>
              </a:ext>
            </a:extLst>
          </p:cNvPr>
          <p:cNvSpPr/>
          <p:nvPr/>
        </p:nvSpPr>
        <p:spPr>
          <a:xfrm>
            <a:off x="900058" y="188640"/>
            <a:ext cx="3216002" cy="868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err="1"/>
              <a:t>Problem</a:t>
            </a:r>
            <a:r>
              <a:rPr lang="es-ES" sz="2400" dirty="0"/>
              <a:t> </a:t>
            </a:r>
            <a:r>
              <a:rPr lang="es-ES" sz="2400" dirty="0" err="1"/>
              <a:t>approach</a:t>
            </a:r>
            <a:endParaRPr lang="es-AR" sz="2400" dirty="0"/>
          </a:p>
        </p:txBody>
      </p:sp>
      <p:sp>
        <p:nvSpPr>
          <p:cNvPr id="9" name="Rectángulo: esquinas redondeadas 8">
            <a:extLst>
              <a:ext uri="{FF2B5EF4-FFF2-40B4-BE49-F238E27FC236}">
                <a16:creationId xmlns:a16="http://schemas.microsoft.com/office/drawing/2014/main" id="{F48A763E-6186-4CAB-9F43-013280C8AE82}"/>
              </a:ext>
            </a:extLst>
          </p:cNvPr>
          <p:cNvSpPr/>
          <p:nvPr/>
        </p:nvSpPr>
        <p:spPr>
          <a:xfrm>
            <a:off x="239635" y="2296614"/>
            <a:ext cx="4483459" cy="59181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marL="285750" indent="-285750" algn="ctr">
              <a:buFont typeface="Arial" panose="020B0604020202020204" pitchFamily="34" charset="0"/>
              <a:buChar char="•"/>
            </a:pPr>
            <a:r>
              <a:rPr lang="en-GB" dirty="0"/>
              <a:t>Implementation of green roofs in public buildings</a:t>
            </a:r>
            <a:endParaRPr lang="es-AR" dirty="0"/>
          </a:p>
        </p:txBody>
      </p:sp>
      <p:pic>
        <p:nvPicPr>
          <p:cNvPr id="13" name="Imagen 12">
            <a:extLst>
              <a:ext uri="{FF2B5EF4-FFF2-40B4-BE49-F238E27FC236}">
                <a16:creationId xmlns:a16="http://schemas.microsoft.com/office/drawing/2014/main" id="{C721B55F-2A92-435E-8C8C-53FEE7A4A0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6230" y="4008569"/>
            <a:ext cx="3511120" cy="2084727"/>
          </a:xfrm>
          <a:prstGeom prst="rect">
            <a:avLst/>
          </a:prstGeom>
          <a:ln>
            <a:noFill/>
          </a:ln>
          <a:effectLst>
            <a:softEdge rad="112500"/>
          </a:effectLst>
        </p:spPr>
      </p:pic>
      <p:sp>
        <p:nvSpPr>
          <p:cNvPr id="15" name="Rectángulo: esquinas redondeadas 14">
            <a:extLst>
              <a:ext uri="{FF2B5EF4-FFF2-40B4-BE49-F238E27FC236}">
                <a16:creationId xmlns:a16="http://schemas.microsoft.com/office/drawing/2014/main" id="{5AB718CA-963A-4AB1-8B37-F5AC2B226699}"/>
              </a:ext>
            </a:extLst>
          </p:cNvPr>
          <p:cNvSpPr/>
          <p:nvPr/>
        </p:nvSpPr>
        <p:spPr>
          <a:xfrm>
            <a:off x="528549" y="3996618"/>
            <a:ext cx="3823039" cy="59181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marL="285750" indent="-285750" algn="ctr">
              <a:buFont typeface="Arial" panose="020B0604020202020204" pitchFamily="34" charset="0"/>
              <a:buChar char="•"/>
            </a:pPr>
            <a:r>
              <a:rPr lang="en-US" dirty="0"/>
              <a:t>Less heat reception in green roofs</a:t>
            </a:r>
            <a:endParaRPr lang="es-AR" dirty="0"/>
          </a:p>
        </p:txBody>
      </p:sp>
      <p:pic>
        <p:nvPicPr>
          <p:cNvPr id="17" name="Imagen 16">
            <a:extLst>
              <a:ext uri="{FF2B5EF4-FFF2-40B4-BE49-F238E27FC236}">
                <a16:creationId xmlns:a16="http://schemas.microsoft.com/office/drawing/2014/main" id="{823BE8A3-8CA0-47BB-BEB3-1B31030A73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3126" y="1376208"/>
            <a:ext cx="3511236" cy="2340824"/>
          </a:xfrm>
          <a:prstGeom prst="rect">
            <a:avLst/>
          </a:prstGeom>
          <a:ln>
            <a:noFill/>
          </a:ln>
          <a:effectLst>
            <a:softEdge rad="112500"/>
          </a:effectLst>
        </p:spPr>
      </p:pic>
      <p:sp>
        <p:nvSpPr>
          <p:cNvPr id="10" name="Rectángulo: esquinas redondeadas 9">
            <a:extLst>
              <a:ext uri="{FF2B5EF4-FFF2-40B4-BE49-F238E27FC236}">
                <a16:creationId xmlns:a16="http://schemas.microsoft.com/office/drawing/2014/main" id="{821ADD6B-7C49-4B37-8239-7DF07BFAFB8F}"/>
              </a:ext>
            </a:extLst>
          </p:cNvPr>
          <p:cNvSpPr/>
          <p:nvPr/>
        </p:nvSpPr>
        <p:spPr>
          <a:xfrm>
            <a:off x="528548" y="4846620"/>
            <a:ext cx="3823039" cy="59181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marL="285750" indent="-285750" algn="ctr">
              <a:buFont typeface="Arial" panose="020B0604020202020204" pitchFamily="34" charset="0"/>
              <a:buChar char="•"/>
            </a:pPr>
            <a:r>
              <a:rPr lang="en-US" dirty="0"/>
              <a:t>Decrease in surrounding ambient temperature</a:t>
            </a:r>
            <a:endParaRPr lang="es-AR" dirty="0"/>
          </a:p>
        </p:txBody>
      </p:sp>
      <p:sp>
        <p:nvSpPr>
          <p:cNvPr id="11" name="Rectángulo: esquinas redondeadas 10">
            <a:extLst>
              <a:ext uri="{FF2B5EF4-FFF2-40B4-BE49-F238E27FC236}">
                <a16:creationId xmlns:a16="http://schemas.microsoft.com/office/drawing/2014/main" id="{3C4EC464-3F0E-4ADE-BCC5-5A73768E4FD1}"/>
              </a:ext>
            </a:extLst>
          </p:cNvPr>
          <p:cNvSpPr/>
          <p:nvPr/>
        </p:nvSpPr>
        <p:spPr>
          <a:xfrm>
            <a:off x="504162" y="5696622"/>
            <a:ext cx="3823039" cy="59181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marL="285750" indent="-285750" algn="ctr">
              <a:buFont typeface="Arial" panose="020B0604020202020204" pitchFamily="34" charset="0"/>
              <a:buChar char="•"/>
            </a:pPr>
            <a:r>
              <a:rPr lang="en-US" dirty="0"/>
              <a:t>Good thermal insulator for buildings and houses</a:t>
            </a:r>
            <a:endParaRPr lang="es-AR" dirty="0"/>
          </a:p>
        </p:txBody>
      </p:sp>
    </p:spTree>
    <p:extLst>
      <p:ext uri="{BB962C8B-B14F-4D97-AF65-F5344CB8AC3E}">
        <p14:creationId xmlns:p14="http://schemas.microsoft.com/office/powerpoint/2010/main" val="144648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2000"/>
                            </p:stCondLst>
                            <p:childTnLst>
                              <p:par>
                                <p:cTn id="13" presetID="10" presetClass="entr" presetSubtype="0" fill="hold" grpId="0" nodeType="afterEffect">
                                  <p:stCondLst>
                                    <p:cond delay="10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par>
                          <p:cTn id="21" fill="hold">
                            <p:stCondLst>
                              <p:cond delay="500"/>
                            </p:stCondLst>
                            <p:childTnLst>
                              <p:par>
                                <p:cTn id="22" presetID="10" presetClass="entr" presetSubtype="0" fill="hold" grpId="0" nodeType="after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2000"/>
                            </p:stCondLst>
                            <p:childTnLst>
                              <p:par>
                                <p:cTn id="26" presetID="10" presetClass="entr" presetSubtype="0" fill="hold" grpId="0" nodeType="afterEffect">
                                  <p:stCondLst>
                                    <p:cond delay="100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5"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esquinas redondeadas 5">
            <a:extLst>
              <a:ext uri="{FF2B5EF4-FFF2-40B4-BE49-F238E27FC236}">
                <a16:creationId xmlns:a16="http://schemas.microsoft.com/office/drawing/2014/main" id="{79AD683D-AFE2-4B90-A945-AE3794419F72}"/>
              </a:ext>
            </a:extLst>
          </p:cNvPr>
          <p:cNvSpPr/>
          <p:nvPr/>
        </p:nvSpPr>
        <p:spPr>
          <a:xfrm>
            <a:off x="1159176" y="2453622"/>
            <a:ext cx="2676178" cy="591814"/>
          </a:xfrm>
          <a:prstGeom prst="roundRect">
            <a:avLst/>
          </a:prstGeom>
          <a:solidFill>
            <a:schemeClr val="accent2"/>
          </a:solidFill>
        </p:spPr>
        <p:style>
          <a:lnRef idx="1">
            <a:schemeClr val="dk1"/>
          </a:lnRef>
          <a:fillRef idx="2">
            <a:schemeClr val="dk1"/>
          </a:fillRef>
          <a:effectRef idx="1">
            <a:schemeClr val="dk1"/>
          </a:effectRef>
          <a:fontRef idx="minor">
            <a:schemeClr val="dk1"/>
          </a:fontRef>
        </p:style>
        <p:txBody>
          <a:bodyPr rtlCol="0" anchor="ctr"/>
          <a:lstStyle/>
          <a:p>
            <a:pPr algn="ctr"/>
            <a:r>
              <a:rPr lang="es-ES" dirty="0" err="1"/>
              <a:t>Need</a:t>
            </a:r>
            <a:r>
              <a:rPr lang="es-ES" dirty="0"/>
              <a:t> </a:t>
            </a:r>
            <a:r>
              <a:rPr lang="es-ES" dirty="0" err="1"/>
              <a:t>for</a:t>
            </a:r>
            <a:r>
              <a:rPr lang="es-ES" dirty="0"/>
              <a:t> </a:t>
            </a:r>
            <a:r>
              <a:rPr lang="es-ES" dirty="0" err="1"/>
              <a:t>constant</a:t>
            </a:r>
            <a:r>
              <a:rPr lang="es-ES" dirty="0"/>
              <a:t> care</a:t>
            </a:r>
            <a:endParaRPr lang="es-AR" dirty="0"/>
          </a:p>
        </p:txBody>
      </p:sp>
      <p:sp>
        <p:nvSpPr>
          <p:cNvPr id="7" name="Rectángulo: esquinas redondeadas 6">
            <a:extLst>
              <a:ext uri="{FF2B5EF4-FFF2-40B4-BE49-F238E27FC236}">
                <a16:creationId xmlns:a16="http://schemas.microsoft.com/office/drawing/2014/main" id="{FF8B54C7-207A-4EEC-8C53-09E306897594}"/>
              </a:ext>
            </a:extLst>
          </p:cNvPr>
          <p:cNvSpPr/>
          <p:nvPr/>
        </p:nvSpPr>
        <p:spPr>
          <a:xfrm>
            <a:off x="1555219" y="4404378"/>
            <a:ext cx="1884092" cy="591814"/>
          </a:xfrm>
          <a:prstGeom prst="roundRect">
            <a:avLst/>
          </a:prstGeom>
          <a:solidFill>
            <a:schemeClr val="accent2"/>
          </a:solidFill>
        </p:spPr>
        <p:style>
          <a:lnRef idx="1">
            <a:schemeClr val="dk1"/>
          </a:lnRef>
          <a:fillRef idx="2">
            <a:schemeClr val="dk1"/>
          </a:fillRef>
          <a:effectRef idx="1">
            <a:schemeClr val="dk1"/>
          </a:effectRef>
          <a:fontRef idx="minor">
            <a:schemeClr val="dk1"/>
          </a:fontRef>
        </p:style>
        <p:txBody>
          <a:bodyPr rtlCol="0" anchor="ctr"/>
          <a:lstStyle/>
          <a:p>
            <a:pPr algn="ctr"/>
            <a:r>
              <a:rPr lang="es-ES" dirty="0">
                <a:solidFill>
                  <a:schemeClr val="tx1"/>
                </a:solidFill>
              </a:rPr>
              <a:t>High </a:t>
            </a:r>
            <a:r>
              <a:rPr lang="es-ES" dirty="0" err="1">
                <a:solidFill>
                  <a:schemeClr val="tx1"/>
                </a:solidFill>
              </a:rPr>
              <a:t>cost</a:t>
            </a:r>
            <a:endParaRPr lang="es-AR" strike="sngStrike" dirty="0">
              <a:solidFill>
                <a:schemeClr val="tx1"/>
              </a:solidFill>
            </a:endParaRPr>
          </a:p>
        </p:txBody>
      </p:sp>
      <p:sp>
        <p:nvSpPr>
          <p:cNvPr id="8" name="Rectángulo: esquinas redondeadas 7">
            <a:extLst>
              <a:ext uri="{FF2B5EF4-FFF2-40B4-BE49-F238E27FC236}">
                <a16:creationId xmlns:a16="http://schemas.microsoft.com/office/drawing/2014/main" id="{8A939F4C-E6B9-42C8-BB00-4B8F443F4487}"/>
              </a:ext>
            </a:extLst>
          </p:cNvPr>
          <p:cNvSpPr/>
          <p:nvPr/>
        </p:nvSpPr>
        <p:spPr>
          <a:xfrm>
            <a:off x="2560719" y="460392"/>
            <a:ext cx="4316462" cy="10514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Strengths and Weaknesses of the Proposal</a:t>
            </a:r>
            <a:endParaRPr lang="es-AR" sz="2400" dirty="0"/>
          </a:p>
        </p:txBody>
      </p:sp>
      <p:sp>
        <p:nvSpPr>
          <p:cNvPr id="9" name="Rectángulo: esquinas redondeadas 8">
            <a:extLst>
              <a:ext uri="{FF2B5EF4-FFF2-40B4-BE49-F238E27FC236}">
                <a16:creationId xmlns:a16="http://schemas.microsoft.com/office/drawing/2014/main" id="{F48A763E-6186-4CAB-9F43-013280C8AE82}"/>
              </a:ext>
            </a:extLst>
          </p:cNvPr>
          <p:cNvSpPr/>
          <p:nvPr/>
        </p:nvSpPr>
        <p:spPr>
          <a:xfrm>
            <a:off x="255538" y="3429000"/>
            <a:ext cx="4483459" cy="591814"/>
          </a:xfrm>
          <a:prstGeom prst="roundRect">
            <a:avLst/>
          </a:prstGeom>
          <a:solidFill>
            <a:schemeClr val="accent2"/>
          </a:solidFill>
        </p:spPr>
        <p:style>
          <a:lnRef idx="1">
            <a:schemeClr val="dk1"/>
          </a:lnRef>
          <a:fillRef idx="2">
            <a:schemeClr val="dk1"/>
          </a:fillRef>
          <a:effectRef idx="1">
            <a:schemeClr val="dk1"/>
          </a:effectRef>
          <a:fontRef idx="minor">
            <a:schemeClr val="dk1"/>
          </a:fontRef>
        </p:style>
        <p:txBody>
          <a:bodyPr rtlCol="0" anchor="ctr"/>
          <a:lstStyle/>
          <a:p>
            <a:pPr algn="ctr"/>
            <a:r>
              <a:rPr lang="en-US" dirty="0"/>
              <a:t>Structural characteristics required</a:t>
            </a:r>
            <a:endParaRPr lang="es-AR" dirty="0"/>
          </a:p>
        </p:txBody>
      </p:sp>
      <p:pic>
        <p:nvPicPr>
          <p:cNvPr id="11" name="Imagen 10">
            <a:extLst>
              <a:ext uri="{FF2B5EF4-FFF2-40B4-BE49-F238E27FC236}">
                <a16:creationId xmlns:a16="http://schemas.microsoft.com/office/drawing/2014/main" id="{3796D9AE-A6F5-465F-BF5F-F90F523F46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8513" y="1700808"/>
            <a:ext cx="3511120" cy="1980491"/>
          </a:xfrm>
          <a:prstGeom prst="rect">
            <a:avLst/>
          </a:prstGeom>
          <a:ln>
            <a:noFill/>
          </a:ln>
          <a:effectLst>
            <a:softEdge rad="112500"/>
          </a:effectLst>
        </p:spPr>
      </p:pic>
      <p:pic>
        <p:nvPicPr>
          <p:cNvPr id="13" name="Imagen 12">
            <a:extLst>
              <a:ext uri="{FF2B5EF4-FFF2-40B4-BE49-F238E27FC236}">
                <a16:creationId xmlns:a16="http://schemas.microsoft.com/office/drawing/2014/main" id="{C721B55F-2A92-435E-8C8C-53FEE7A4A0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8513" y="4005064"/>
            <a:ext cx="3511120" cy="2084727"/>
          </a:xfrm>
          <a:prstGeom prst="rect">
            <a:avLst/>
          </a:prstGeom>
          <a:ln>
            <a:noFill/>
          </a:ln>
          <a:effectLst>
            <a:softEdge rad="112500"/>
          </a:effectLst>
        </p:spPr>
      </p:pic>
    </p:spTree>
    <p:extLst>
      <p:ext uri="{BB962C8B-B14F-4D97-AF65-F5344CB8AC3E}">
        <p14:creationId xmlns:p14="http://schemas.microsoft.com/office/powerpoint/2010/main" val="245083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esquinas redondeadas 5">
            <a:extLst>
              <a:ext uri="{FF2B5EF4-FFF2-40B4-BE49-F238E27FC236}">
                <a16:creationId xmlns:a16="http://schemas.microsoft.com/office/drawing/2014/main" id="{79AD683D-AFE2-4B90-A945-AE3794419F72}"/>
              </a:ext>
            </a:extLst>
          </p:cNvPr>
          <p:cNvSpPr/>
          <p:nvPr/>
        </p:nvSpPr>
        <p:spPr>
          <a:xfrm>
            <a:off x="4806831" y="2059792"/>
            <a:ext cx="3399801" cy="591814"/>
          </a:xfrm>
          <a:prstGeom prst="roundRect">
            <a:avLst/>
          </a:prstGeom>
          <a:solidFill>
            <a:schemeClr val="accent3"/>
          </a:solidFill>
        </p:spPr>
        <p:style>
          <a:lnRef idx="1">
            <a:schemeClr val="dk1"/>
          </a:lnRef>
          <a:fillRef idx="2">
            <a:schemeClr val="dk1"/>
          </a:fillRef>
          <a:effectRef idx="1">
            <a:schemeClr val="dk1"/>
          </a:effectRef>
          <a:fontRef idx="minor">
            <a:schemeClr val="dk1"/>
          </a:fontRef>
        </p:style>
        <p:txBody>
          <a:bodyPr rtlCol="0" anchor="ctr"/>
          <a:lstStyle/>
          <a:p>
            <a:pPr algn="ctr"/>
            <a:r>
              <a:rPr lang="en-US" dirty="0"/>
              <a:t>Maximized use of small spaces </a:t>
            </a:r>
            <a:endParaRPr lang="es-AR" dirty="0">
              <a:solidFill>
                <a:schemeClr val="tx1"/>
              </a:solidFill>
            </a:endParaRPr>
          </a:p>
        </p:txBody>
      </p:sp>
      <p:sp>
        <p:nvSpPr>
          <p:cNvPr id="7" name="Rectángulo: esquinas redondeadas 6">
            <a:extLst>
              <a:ext uri="{FF2B5EF4-FFF2-40B4-BE49-F238E27FC236}">
                <a16:creationId xmlns:a16="http://schemas.microsoft.com/office/drawing/2014/main" id="{FF8B54C7-207A-4EEC-8C53-09E306897594}"/>
              </a:ext>
            </a:extLst>
          </p:cNvPr>
          <p:cNvSpPr/>
          <p:nvPr/>
        </p:nvSpPr>
        <p:spPr>
          <a:xfrm>
            <a:off x="5274118" y="4029966"/>
            <a:ext cx="2465228" cy="591814"/>
          </a:xfrm>
          <a:prstGeom prst="roundRect">
            <a:avLst/>
          </a:prstGeom>
          <a:solidFill>
            <a:schemeClr val="accent3"/>
          </a:solidFill>
        </p:spPr>
        <p:style>
          <a:lnRef idx="1">
            <a:schemeClr val="dk1"/>
          </a:lnRef>
          <a:fillRef idx="2">
            <a:schemeClr val="dk1"/>
          </a:fillRef>
          <a:effectRef idx="1">
            <a:schemeClr val="dk1"/>
          </a:effectRef>
          <a:fontRef idx="minor">
            <a:schemeClr val="dk1"/>
          </a:fontRef>
        </p:style>
        <p:txBody>
          <a:bodyPr rtlCol="0" anchor="ctr"/>
          <a:lstStyle/>
          <a:p>
            <a:pPr algn="ctr"/>
            <a:r>
              <a:rPr lang="es-ES" dirty="0" err="1"/>
              <a:t>Rainwater</a:t>
            </a:r>
            <a:r>
              <a:rPr lang="es-ES" dirty="0"/>
              <a:t> </a:t>
            </a:r>
            <a:r>
              <a:rPr lang="es-ES" dirty="0" err="1"/>
              <a:t>absorption</a:t>
            </a:r>
            <a:endParaRPr lang="es-AR" dirty="0"/>
          </a:p>
        </p:txBody>
      </p:sp>
      <p:sp>
        <p:nvSpPr>
          <p:cNvPr id="8" name="Rectángulo: esquinas redondeadas 7">
            <a:extLst>
              <a:ext uri="{FF2B5EF4-FFF2-40B4-BE49-F238E27FC236}">
                <a16:creationId xmlns:a16="http://schemas.microsoft.com/office/drawing/2014/main" id="{8A939F4C-E6B9-42C8-BB00-4B8F443F4487}"/>
              </a:ext>
            </a:extLst>
          </p:cNvPr>
          <p:cNvSpPr/>
          <p:nvPr/>
        </p:nvSpPr>
        <p:spPr>
          <a:xfrm>
            <a:off x="2413769" y="425547"/>
            <a:ext cx="4316462" cy="10514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Strengths and Weaknesses of the Proposal</a:t>
            </a:r>
            <a:endParaRPr lang="es-AR" sz="2400" dirty="0"/>
          </a:p>
        </p:txBody>
      </p:sp>
      <p:sp>
        <p:nvSpPr>
          <p:cNvPr id="9" name="Rectángulo: esquinas redondeadas 8">
            <a:extLst>
              <a:ext uri="{FF2B5EF4-FFF2-40B4-BE49-F238E27FC236}">
                <a16:creationId xmlns:a16="http://schemas.microsoft.com/office/drawing/2014/main" id="{F48A763E-6186-4CAB-9F43-013280C8AE82}"/>
              </a:ext>
            </a:extLst>
          </p:cNvPr>
          <p:cNvSpPr/>
          <p:nvPr/>
        </p:nvSpPr>
        <p:spPr>
          <a:xfrm>
            <a:off x="4265005" y="3044879"/>
            <a:ext cx="4483459" cy="591814"/>
          </a:xfrm>
          <a:prstGeom prst="roundRect">
            <a:avLst/>
          </a:prstGeom>
          <a:solidFill>
            <a:schemeClr val="accent3"/>
          </a:solidFill>
        </p:spPr>
        <p:style>
          <a:lnRef idx="1">
            <a:schemeClr val="dk1"/>
          </a:lnRef>
          <a:fillRef idx="2">
            <a:schemeClr val="dk1"/>
          </a:fillRef>
          <a:effectRef idx="1">
            <a:schemeClr val="dk1"/>
          </a:effectRef>
          <a:fontRef idx="minor">
            <a:schemeClr val="dk1"/>
          </a:fontRef>
        </p:style>
        <p:txBody>
          <a:bodyPr rtlCol="0" anchor="ctr"/>
          <a:lstStyle/>
          <a:p>
            <a:pPr algn="ctr"/>
            <a:r>
              <a:rPr lang="en-US" dirty="0"/>
              <a:t>Positive influence on the weather and nature</a:t>
            </a:r>
            <a:endParaRPr lang="es-AR" dirty="0"/>
          </a:p>
        </p:txBody>
      </p:sp>
      <p:sp>
        <p:nvSpPr>
          <p:cNvPr id="15" name="Rectángulo: esquinas redondeadas 14">
            <a:extLst>
              <a:ext uri="{FF2B5EF4-FFF2-40B4-BE49-F238E27FC236}">
                <a16:creationId xmlns:a16="http://schemas.microsoft.com/office/drawing/2014/main" id="{5AB718CA-963A-4AB1-8B37-F5AC2B226699}"/>
              </a:ext>
            </a:extLst>
          </p:cNvPr>
          <p:cNvSpPr/>
          <p:nvPr/>
        </p:nvSpPr>
        <p:spPr>
          <a:xfrm>
            <a:off x="5010830" y="5015053"/>
            <a:ext cx="2991804" cy="591814"/>
          </a:xfrm>
          <a:prstGeom prst="roundRect">
            <a:avLst/>
          </a:prstGeom>
          <a:solidFill>
            <a:schemeClr val="accent3"/>
          </a:solidFill>
        </p:spPr>
        <p:style>
          <a:lnRef idx="1">
            <a:schemeClr val="dk1"/>
          </a:lnRef>
          <a:fillRef idx="2">
            <a:schemeClr val="dk1"/>
          </a:fillRef>
          <a:effectRef idx="1">
            <a:schemeClr val="dk1"/>
          </a:effectRef>
          <a:fontRef idx="minor">
            <a:schemeClr val="dk1"/>
          </a:fontRef>
        </p:style>
        <p:txBody>
          <a:bodyPr rtlCol="0" anchor="ctr"/>
          <a:lstStyle/>
          <a:p>
            <a:pPr algn="ctr"/>
            <a:r>
              <a:rPr lang="en-US" dirty="0"/>
              <a:t>Opportunity for job creation</a:t>
            </a:r>
            <a:endParaRPr lang="es-AR" dirty="0"/>
          </a:p>
        </p:txBody>
      </p:sp>
      <p:pic>
        <p:nvPicPr>
          <p:cNvPr id="4" name="Imagen 3">
            <a:extLst>
              <a:ext uri="{FF2B5EF4-FFF2-40B4-BE49-F238E27FC236}">
                <a16:creationId xmlns:a16="http://schemas.microsoft.com/office/drawing/2014/main" id="{BEE7471B-A117-47A9-B4DE-81D0E5C23D09}"/>
              </a:ext>
            </a:extLst>
          </p:cNvPr>
          <p:cNvPicPr>
            <a:picLocks noChangeAspect="1"/>
          </p:cNvPicPr>
          <p:nvPr/>
        </p:nvPicPr>
        <p:blipFill rotWithShape="1">
          <a:blip r:embed="rId3">
            <a:extLst>
              <a:ext uri="{28A0092B-C50C-407E-A947-70E740481C1C}">
                <a14:useLocalDpi xmlns:a14="http://schemas.microsoft.com/office/drawing/2010/main" val="0"/>
              </a:ext>
            </a:extLst>
          </a:blip>
          <a:srcRect l="6643" t="566" r="20862" b="7891"/>
          <a:stretch/>
        </p:blipFill>
        <p:spPr>
          <a:xfrm>
            <a:off x="0" y="1731211"/>
            <a:ext cx="4316462" cy="2084727"/>
          </a:xfrm>
          <a:prstGeom prst="rect">
            <a:avLst/>
          </a:prstGeom>
          <a:ln>
            <a:noFill/>
          </a:ln>
          <a:effectLst>
            <a:softEdge rad="112500"/>
          </a:effectLst>
        </p:spPr>
      </p:pic>
      <p:pic>
        <p:nvPicPr>
          <p:cNvPr id="14" name="Imagen 13">
            <a:extLst>
              <a:ext uri="{FF2B5EF4-FFF2-40B4-BE49-F238E27FC236}">
                <a16:creationId xmlns:a16="http://schemas.microsoft.com/office/drawing/2014/main" id="{17F91714-DC32-4527-8DC9-DF4C8DDDFC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073" y="3954879"/>
            <a:ext cx="3186315" cy="2120348"/>
          </a:xfrm>
          <a:prstGeom prst="rect">
            <a:avLst/>
          </a:prstGeom>
          <a:ln>
            <a:noFill/>
          </a:ln>
          <a:effectLst>
            <a:softEdge rad="112500"/>
          </a:effectLst>
        </p:spPr>
      </p:pic>
    </p:spTree>
    <p:extLst>
      <p:ext uri="{BB962C8B-B14F-4D97-AF65-F5344CB8AC3E}">
        <p14:creationId xmlns:p14="http://schemas.microsoft.com/office/powerpoint/2010/main" val="416342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3085C34-FE4F-4F11-84C0-9B3E71654B48}"/>
              </a:ext>
            </a:extLst>
          </p:cNvPr>
          <p:cNvPicPr>
            <a:picLocks noChangeAspect="1"/>
          </p:cNvPicPr>
          <p:nvPr/>
        </p:nvPicPr>
        <p:blipFill rotWithShape="1">
          <a:blip r:embed="rId3">
            <a:extLst>
              <a:ext uri="{28A0092B-C50C-407E-A947-70E740481C1C}">
                <a14:useLocalDpi xmlns:a14="http://schemas.microsoft.com/office/drawing/2010/main" val="0"/>
              </a:ext>
            </a:extLst>
          </a:blip>
          <a:srcRect l="23717" t="14016" r="11636"/>
          <a:stretch/>
        </p:blipFill>
        <p:spPr>
          <a:xfrm>
            <a:off x="0" y="0"/>
            <a:ext cx="9166448" cy="6858000"/>
          </a:xfrm>
          <a:prstGeom prst="rect">
            <a:avLst/>
          </a:prstGeom>
        </p:spPr>
      </p:pic>
      <p:pic>
        <p:nvPicPr>
          <p:cNvPr id="13" name="Imagen 12">
            <a:extLst>
              <a:ext uri="{FF2B5EF4-FFF2-40B4-BE49-F238E27FC236}">
                <a16:creationId xmlns:a16="http://schemas.microsoft.com/office/drawing/2014/main" id="{CF158E92-130E-4168-91FE-40D530E1BE48}"/>
              </a:ext>
            </a:extLst>
          </p:cNvPr>
          <p:cNvPicPr>
            <a:picLocks noChangeAspect="1"/>
          </p:cNvPicPr>
          <p:nvPr/>
        </p:nvPicPr>
        <p:blipFill>
          <a:blip r:embed="rId4"/>
          <a:stretch>
            <a:fillRect/>
          </a:stretch>
        </p:blipFill>
        <p:spPr>
          <a:xfrm>
            <a:off x="611560" y="879528"/>
            <a:ext cx="4339952" cy="1181320"/>
          </a:xfrm>
          <a:prstGeom prst="rect">
            <a:avLst/>
          </a:prstGeom>
        </p:spPr>
      </p:pic>
      <p:sp>
        <p:nvSpPr>
          <p:cNvPr id="14" name="CuadroTexto 13">
            <a:extLst>
              <a:ext uri="{FF2B5EF4-FFF2-40B4-BE49-F238E27FC236}">
                <a16:creationId xmlns:a16="http://schemas.microsoft.com/office/drawing/2014/main" id="{01305AFD-42CA-4B6B-B38C-4C0E9FC04E64}"/>
              </a:ext>
            </a:extLst>
          </p:cNvPr>
          <p:cNvSpPr txBox="1"/>
          <p:nvPr/>
        </p:nvSpPr>
        <p:spPr>
          <a:xfrm>
            <a:off x="1293447" y="1033746"/>
            <a:ext cx="2976177" cy="671851"/>
          </a:xfrm>
          <a:prstGeom prst="rect">
            <a:avLst/>
          </a:prstGeom>
          <a:noFill/>
        </p:spPr>
        <p:txBody>
          <a:bodyPr wrap="square">
            <a:spAutoFit/>
          </a:bodyPr>
          <a:lstStyle/>
          <a:p>
            <a:pPr algn="ctr">
              <a:lnSpc>
                <a:spcPct val="150000"/>
              </a:lnSpc>
              <a:spcAft>
                <a:spcPts val="800"/>
              </a:spcAft>
            </a:pPr>
            <a:r>
              <a:rPr lang="en-GB" sz="2800" b="1" dirty="0"/>
              <a:t>Conclusion</a:t>
            </a:r>
            <a:endParaRPr lang="es-AR" sz="2800" b="1" dirty="0"/>
          </a:p>
        </p:txBody>
      </p:sp>
      <p:sp>
        <p:nvSpPr>
          <p:cNvPr id="2" name="Rectángulo: esquinas redondeadas 1">
            <a:extLst>
              <a:ext uri="{FF2B5EF4-FFF2-40B4-BE49-F238E27FC236}">
                <a16:creationId xmlns:a16="http://schemas.microsoft.com/office/drawing/2014/main" id="{F5E5D169-4373-448C-80A2-D178BA5085DC}"/>
              </a:ext>
            </a:extLst>
          </p:cNvPr>
          <p:cNvSpPr/>
          <p:nvPr/>
        </p:nvSpPr>
        <p:spPr>
          <a:xfrm>
            <a:off x="1691680" y="4437112"/>
            <a:ext cx="6120680" cy="1872208"/>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The installation of green roofs in public buildings aims to address the problem of high temperatures in the center of Paraná, because </a:t>
            </a:r>
            <a:r>
              <a:rPr lang="en-US" sz="2000">
                <a:solidFill>
                  <a:schemeClr val="tx1"/>
                </a:solidFill>
              </a:rPr>
              <a:t>they lower </a:t>
            </a:r>
            <a:r>
              <a:rPr lang="en-US" sz="2000" dirty="0">
                <a:solidFill>
                  <a:schemeClr val="tx1"/>
                </a:solidFill>
              </a:rPr>
              <a:t>the surrounding ambient temperature.</a:t>
            </a:r>
          </a:p>
        </p:txBody>
      </p:sp>
    </p:spTree>
    <p:extLst>
      <p:ext uri="{BB962C8B-B14F-4D97-AF65-F5344CB8AC3E}">
        <p14:creationId xmlns:p14="http://schemas.microsoft.com/office/powerpoint/2010/main" val="402038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B2A83259-BB2F-4AEF-874B-70DE843F52DC}"/>
              </a:ext>
            </a:extLst>
          </p:cNvPr>
          <p:cNvPicPr>
            <a:picLocks noChangeAspect="1"/>
          </p:cNvPicPr>
          <p:nvPr/>
        </p:nvPicPr>
        <p:blipFill>
          <a:blip r:embed="rId3"/>
          <a:stretch>
            <a:fillRect/>
          </a:stretch>
        </p:blipFill>
        <p:spPr>
          <a:xfrm>
            <a:off x="0" y="0"/>
            <a:ext cx="9144000" cy="6858000"/>
          </a:xfrm>
          <a:prstGeom prst="rect">
            <a:avLst/>
          </a:prstGeom>
        </p:spPr>
      </p:pic>
      <p:pic>
        <p:nvPicPr>
          <p:cNvPr id="13" name="Imagen 12">
            <a:extLst>
              <a:ext uri="{FF2B5EF4-FFF2-40B4-BE49-F238E27FC236}">
                <a16:creationId xmlns:a16="http://schemas.microsoft.com/office/drawing/2014/main" id="{CF158E92-130E-4168-91FE-40D530E1BE48}"/>
              </a:ext>
            </a:extLst>
          </p:cNvPr>
          <p:cNvPicPr>
            <a:picLocks noChangeAspect="1"/>
          </p:cNvPicPr>
          <p:nvPr/>
        </p:nvPicPr>
        <p:blipFill>
          <a:blip r:embed="rId4"/>
          <a:stretch>
            <a:fillRect/>
          </a:stretch>
        </p:blipFill>
        <p:spPr>
          <a:xfrm>
            <a:off x="3491880" y="1844212"/>
            <a:ext cx="5276060" cy="1323178"/>
          </a:xfrm>
          <a:prstGeom prst="rect">
            <a:avLst/>
          </a:prstGeom>
        </p:spPr>
      </p:pic>
      <p:sp>
        <p:nvSpPr>
          <p:cNvPr id="14" name="CuadroTexto 13">
            <a:extLst>
              <a:ext uri="{FF2B5EF4-FFF2-40B4-BE49-F238E27FC236}">
                <a16:creationId xmlns:a16="http://schemas.microsoft.com/office/drawing/2014/main" id="{01305AFD-42CA-4B6B-B38C-4C0E9FC04E64}"/>
              </a:ext>
            </a:extLst>
          </p:cNvPr>
          <p:cNvSpPr txBox="1"/>
          <p:nvPr/>
        </p:nvSpPr>
        <p:spPr>
          <a:xfrm>
            <a:off x="4473726" y="2244191"/>
            <a:ext cx="3312368" cy="523220"/>
          </a:xfrm>
          <a:prstGeom prst="rect">
            <a:avLst/>
          </a:prstGeom>
          <a:noFill/>
        </p:spPr>
        <p:txBody>
          <a:bodyPr wrap="square">
            <a:spAutoFit/>
          </a:bodyPr>
          <a:lstStyle/>
          <a:p>
            <a:pPr algn="ctr"/>
            <a:r>
              <a:rPr lang="es-AR" sz="2800" b="1" dirty="0" err="1"/>
              <a:t>Introduction</a:t>
            </a:r>
            <a:endParaRPr lang="es-AR" sz="2800" b="1" dirty="0"/>
          </a:p>
        </p:txBody>
      </p:sp>
    </p:spTree>
    <p:extLst>
      <p:ext uri="{BB962C8B-B14F-4D97-AF65-F5344CB8AC3E}">
        <p14:creationId xmlns:p14="http://schemas.microsoft.com/office/powerpoint/2010/main" val="211562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esquinas redondeadas 6">
            <a:extLst>
              <a:ext uri="{FF2B5EF4-FFF2-40B4-BE49-F238E27FC236}">
                <a16:creationId xmlns:a16="http://schemas.microsoft.com/office/drawing/2014/main" id="{4375989C-EAA0-46F1-885B-676FD84D2F47}"/>
              </a:ext>
            </a:extLst>
          </p:cNvPr>
          <p:cNvSpPr/>
          <p:nvPr/>
        </p:nvSpPr>
        <p:spPr>
          <a:xfrm>
            <a:off x="1547664" y="264796"/>
            <a:ext cx="6048672" cy="6463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8" name="3 CuadroTexto">
            <a:extLst>
              <a:ext uri="{FF2B5EF4-FFF2-40B4-BE49-F238E27FC236}">
                <a16:creationId xmlns:a16="http://schemas.microsoft.com/office/drawing/2014/main" id="{86CE751E-44E1-4894-981A-02742F02E3BD}"/>
              </a:ext>
            </a:extLst>
          </p:cNvPr>
          <p:cNvSpPr txBox="1"/>
          <p:nvPr/>
        </p:nvSpPr>
        <p:spPr>
          <a:xfrm>
            <a:off x="3376762" y="387906"/>
            <a:ext cx="2390475" cy="400110"/>
          </a:xfrm>
          <a:prstGeom prst="rect">
            <a:avLst/>
          </a:prstGeom>
          <a:noFill/>
        </p:spPr>
        <p:txBody>
          <a:bodyPr wrap="square" rtlCol="0">
            <a:spAutoFit/>
          </a:bodyPr>
          <a:lstStyle/>
          <a:p>
            <a:r>
              <a:rPr lang="en-US" sz="2000" b="1" dirty="0"/>
              <a:t>Center of Paraná city</a:t>
            </a:r>
          </a:p>
        </p:txBody>
      </p:sp>
      <p:pic>
        <p:nvPicPr>
          <p:cNvPr id="4" name="Imagen 3">
            <a:extLst>
              <a:ext uri="{FF2B5EF4-FFF2-40B4-BE49-F238E27FC236}">
                <a16:creationId xmlns:a16="http://schemas.microsoft.com/office/drawing/2014/main" id="{883CA6F3-5440-4572-A2F7-D4DD7C249F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144371"/>
            <a:ext cx="8191357" cy="54198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Elipse 5">
            <a:extLst>
              <a:ext uri="{FF2B5EF4-FFF2-40B4-BE49-F238E27FC236}">
                <a16:creationId xmlns:a16="http://schemas.microsoft.com/office/drawing/2014/main" id="{172A0FF0-A8E5-4E08-8257-5E86605FD8BD}"/>
              </a:ext>
            </a:extLst>
          </p:cNvPr>
          <p:cNvSpPr/>
          <p:nvPr/>
        </p:nvSpPr>
        <p:spPr>
          <a:xfrm>
            <a:off x="2147347" y="2204864"/>
            <a:ext cx="1704573" cy="1656184"/>
          </a:xfrm>
          <a:prstGeom prst="ellipse">
            <a:avLst/>
          </a:prstGeom>
          <a:noFill/>
          <a:ln w="444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AR" dirty="0">
              <a:ln>
                <a:solidFill>
                  <a:srgbClr val="FF0000"/>
                </a:solidFill>
              </a:ln>
              <a:solidFill>
                <a:srgbClr val="FF0000"/>
              </a:solidFill>
            </a:endParaRPr>
          </a:p>
        </p:txBody>
      </p:sp>
      <p:pic>
        <p:nvPicPr>
          <p:cNvPr id="12" name="Imagen 11">
            <a:extLst>
              <a:ext uri="{FF2B5EF4-FFF2-40B4-BE49-F238E27FC236}">
                <a16:creationId xmlns:a16="http://schemas.microsoft.com/office/drawing/2014/main" id="{9B422336-96E7-4F01-97F0-90F158DFDB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6309" y="1021260"/>
            <a:ext cx="3637691" cy="35600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83687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par>
                          <p:cTn id="11" fill="hold">
                            <p:stCondLst>
                              <p:cond delay="500"/>
                            </p:stCondLst>
                            <p:childTnLst>
                              <p:par>
                                <p:cTn id="12" presetID="10" presetClass="entr" presetSubtype="0" fill="hold" nodeType="afterEffect">
                                  <p:stCondLst>
                                    <p:cond delay="50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childTnLst>
                          </p:cTn>
                        </p:par>
                        <p:par>
                          <p:cTn id="20" fill="hold">
                            <p:stCondLst>
                              <p:cond delay="2000"/>
                            </p:stCondLst>
                            <p:childTnLst>
                              <p:par>
                                <p:cTn id="21" presetID="10" presetClass="entr" presetSubtype="0" fill="hold" nodeType="afterEffect">
                                  <p:stCondLst>
                                    <p:cond delay="100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rotWithShape="1">
          <a:blip r:embed="rId3" cstate="print">
            <a:extLst>
              <a:ext uri="{28A0092B-C50C-407E-A947-70E740481C1C}">
                <a14:useLocalDpi xmlns:a14="http://schemas.microsoft.com/office/drawing/2010/main" val="0"/>
              </a:ext>
            </a:extLst>
          </a:blip>
          <a:srcRect l="20135" t="13901" r="3350" b="8973"/>
          <a:stretch/>
        </p:blipFill>
        <p:spPr>
          <a:xfrm>
            <a:off x="4419746" y="1526475"/>
            <a:ext cx="4676573" cy="41202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4851" y="2461943"/>
            <a:ext cx="1706652" cy="2088232"/>
          </a:xfrm>
          <a:prstGeom prst="rect">
            <a:avLst/>
          </a:prstGeom>
        </p:spPr>
      </p:pic>
      <p:sp>
        <p:nvSpPr>
          <p:cNvPr id="8" name="Rectángulo: esquinas redondeadas 7">
            <a:extLst>
              <a:ext uri="{FF2B5EF4-FFF2-40B4-BE49-F238E27FC236}">
                <a16:creationId xmlns:a16="http://schemas.microsoft.com/office/drawing/2014/main" id="{931E3B6C-AE85-4C8C-924E-893823A1FAAB}"/>
              </a:ext>
            </a:extLst>
          </p:cNvPr>
          <p:cNvSpPr/>
          <p:nvPr/>
        </p:nvSpPr>
        <p:spPr>
          <a:xfrm>
            <a:off x="935596" y="313022"/>
            <a:ext cx="7272808" cy="5518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9" name="CuadroTexto 8">
            <a:extLst>
              <a:ext uri="{FF2B5EF4-FFF2-40B4-BE49-F238E27FC236}">
                <a16:creationId xmlns:a16="http://schemas.microsoft.com/office/drawing/2014/main" id="{D9DD947A-8EE3-45B5-A4D2-083160CA05BF}"/>
              </a:ext>
            </a:extLst>
          </p:cNvPr>
          <p:cNvSpPr txBox="1"/>
          <p:nvPr/>
        </p:nvSpPr>
        <p:spPr>
          <a:xfrm>
            <a:off x="1079612" y="362327"/>
            <a:ext cx="7128792" cy="400110"/>
          </a:xfrm>
          <a:prstGeom prst="rect">
            <a:avLst/>
          </a:prstGeom>
          <a:noFill/>
        </p:spPr>
        <p:txBody>
          <a:bodyPr wrap="square" rtlCol="0">
            <a:spAutoFit/>
          </a:bodyPr>
          <a:lstStyle/>
          <a:p>
            <a:r>
              <a:rPr lang="en-US" sz="2000" b="1" dirty="0"/>
              <a:t>The problem addressed takes into account the following aspects:</a:t>
            </a:r>
            <a:endParaRPr lang="es-AR" sz="2000" b="1" dirty="0"/>
          </a:p>
        </p:txBody>
      </p:sp>
      <p:grpSp>
        <p:nvGrpSpPr>
          <p:cNvPr id="16" name="Grupo 15">
            <a:extLst>
              <a:ext uri="{FF2B5EF4-FFF2-40B4-BE49-F238E27FC236}">
                <a16:creationId xmlns:a16="http://schemas.microsoft.com/office/drawing/2014/main" id="{933D5282-1EF6-4FE0-B034-7151440FCF54}"/>
              </a:ext>
            </a:extLst>
          </p:cNvPr>
          <p:cNvGrpSpPr/>
          <p:nvPr/>
        </p:nvGrpSpPr>
        <p:grpSpPr>
          <a:xfrm>
            <a:off x="240831" y="1824379"/>
            <a:ext cx="3994862" cy="813036"/>
            <a:chOff x="0" y="0"/>
            <a:chExt cx="4419746" cy="3972619"/>
          </a:xfrm>
          <a:scene3d>
            <a:camera prst="orthographicFront"/>
            <a:lightRig rig="flat" dir="t"/>
          </a:scene3d>
        </p:grpSpPr>
        <p:sp>
          <p:nvSpPr>
            <p:cNvPr id="17" name="Rectángulo: esquinas redondeadas 16">
              <a:extLst>
                <a:ext uri="{FF2B5EF4-FFF2-40B4-BE49-F238E27FC236}">
                  <a16:creationId xmlns:a16="http://schemas.microsoft.com/office/drawing/2014/main" id="{F5AFC8D7-92CC-4B00-B09B-A6BDFFFE27D1}"/>
                </a:ext>
              </a:extLst>
            </p:cNvPr>
            <p:cNvSpPr/>
            <p:nvPr/>
          </p:nvSpPr>
          <p:spPr>
            <a:xfrm>
              <a:off x="0" y="0"/>
              <a:ext cx="4419746" cy="3972619"/>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a:noAutofit/>
            </a:bodyPr>
            <a:lstStyle/>
            <a:p>
              <a:endParaRPr lang="es-AR"/>
            </a:p>
          </p:txBody>
        </p:sp>
        <p:sp>
          <p:nvSpPr>
            <p:cNvPr id="18" name="Rectángulo: esquinas redondeadas 4">
              <a:extLst>
                <a:ext uri="{FF2B5EF4-FFF2-40B4-BE49-F238E27FC236}">
                  <a16:creationId xmlns:a16="http://schemas.microsoft.com/office/drawing/2014/main" id="{1E149268-0E01-499B-8268-D6EEDA4A3B15}"/>
                </a:ext>
              </a:extLst>
            </p:cNvPr>
            <p:cNvSpPr txBox="1"/>
            <p:nvPr/>
          </p:nvSpPr>
          <p:spPr>
            <a:xfrm>
              <a:off x="120428" y="1631482"/>
              <a:ext cx="4215775" cy="2249825"/>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algn="ctr" defTabSz="977900">
                <a:lnSpc>
                  <a:spcPct val="90000"/>
                </a:lnSpc>
                <a:spcBef>
                  <a:spcPct val="0"/>
                </a:spcBef>
                <a:spcAft>
                  <a:spcPct val="35000"/>
                </a:spcAft>
              </a:pPr>
              <a:r>
                <a:rPr lang="en-US" sz="2000" dirty="0"/>
                <a:t>Prolonged periods of high temperature in </a:t>
              </a:r>
              <a:r>
                <a:rPr lang="es-ES" sz="2000" dirty="0" err="1"/>
                <a:t>hot</a:t>
              </a:r>
              <a:r>
                <a:rPr lang="es-ES" sz="2000" dirty="0"/>
                <a:t> </a:t>
              </a:r>
              <a:r>
                <a:rPr lang="es-ES" sz="2000" dirty="0" err="1"/>
                <a:t>seasons</a:t>
              </a:r>
              <a:endParaRPr lang="es-AR" sz="2000" dirty="0"/>
            </a:p>
            <a:p>
              <a:pPr marL="0" lvl="0" indent="0" algn="l" defTabSz="977900">
                <a:lnSpc>
                  <a:spcPct val="90000"/>
                </a:lnSpc>
                <a:spcBef>
                  <a:spcPct val="0"/>
                </a:spcBef>
                <a:spcAft>
                  <a:spcPct val="35000"/>
                </a:spcAft>
                <a:buNone/>
              </a:pPr>
              <a:endParaRPr lang="es-AR" kern="1200" dirty="0">
                <a:solidFill>
                  <a:schemeClr val="bg1">
                    <a:lumMod val="95000"/>
                  </a:schemeClr>
                </a:solidFill>
              </a:endParaRPr>
            </a:p>
          </p:txBody>
        </p:sp>
      </p:grpSp>
      <p:grpSp>
        <p:nvGrpSpPr>
          <p:cNvPr id="19" name="Grupo 18">
            <a:extLst>
              <a:ext uri="{FF2B5EF4-FFF2-40B4-BE49-F238E27FC236}">
                <a16:creationId xmlns:a16="http://schemas.microsoft.com/office/drawing/2014/main" id="{45A0B043-644F-4020-B0E8-FAA6AEF8A9B4}"/>
              </a:ext>
            </a:extLst>
          </p:cNvPr>
          <p:cNvGrpSpPr/>
          <p:nvPr/>
        </p:nvGrpSpPr>
        <p:grpSpPr>
          <a:xfrm>
            <a:off x="240831" y="3240914"/>
            <a:ext cx="3994861" cy="808723"/>
            <a:chOff x="0" y="0"/>
            <a:chExt cx="4442254" cy="2736304"/>
          </a:xfrm>
          <a:scene3d>
            <a:camera prst="orthographicFront"/>
            <a:lightRig rig="flat" dir="t"/>
          </a:scene3d>
        </p:grpSpPr>
        <p:sp>
          <p:nvSpPr>
            <p:cNvPr id="20" name="Rectángulo: esquinas redondeadas 19">
              <a:extLst>
                <a:ext uri="{FF2B5EF4-FFF2-40B4-BE49-F238E27FC236}">
                  <a16:creationId xmlns:a16="http://schemas.microsoft.com/office/drawing/2014/main" id="{0EF3BEBF-F2EC-4EA3-B04F-496BE26AFE1E}"/>
                </a:ext>
              </a:extLst>
            </p:cNvPr>
            <p:cNvSpPr/>
            <p:nvPr/>
          </p:nvSpPr>
          <p:spPr>
            <a:xfrm>
              <a:off x="0" y="0"/>
              <a:ext cx="4419746" cy="2736304"/>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a:noAutofit/>
            </a:bodyPr>
            <a:lstStyle/>
            <a:p>
              <a:endParaRPr lang="es-AR"/>
            </a:p>
          </p:txBody>
        </p:sp>
        <p:sp>
          <p:nvSpPr>
            <p:cNvPr id="21" name="Rectángulo: esquinas redondeadas 4">
              <a:extLst>
                <a:ext uri="{FF2B5EF4-FFF2-40B4-BE49-F238E27FC236}">
                  <a16:creationId xmlns:a16="http://schemas.microsoft.com/office/drawing/2014/main" id="{AD8AD05D-0F0A-4934-BD62-D2C19D3BD5C1}"/>
                </a:ext>
              </a:extLst>
            </p:cNvPr>
            <p:cNvSpPr txBox="1"/>
            <p:nvPr/>
          </p:nvSpPr>
          <p:spPr>
            <a:xfrm>
              <a:off x="48322" y="634958"/>
              <a:ext cx="4393932" cy="157556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kumimoji="0" lang="es-AR" altLang="es-AR" sz="2000" b="0" i="0" u="none" strike="noStrike" cap="none" normalizeH="0" baseline="0" dirty="0" err="1">
                  <a:ln>
                    <a:noFill/>
                  </a:ln>
                  <a:solidFill>
                    <a:schemeClr val="bg1">
                      <a:lumMod val="95000"/>
                    </a:schemeClr>
                  </a:solidFill>
                  <a:effectLst/>
                </a:rPr>
                <a:t>Area</a:t>
              </a:r>
              <a:r>
                <a:rPr kumimoji="0" lang="es-AR" altLang="es-AR" sz="2000" b="0" i="0" u="none" strike="noStrike" cap="none" normalizeH="0" baseline="0" dirty="0">
                  <a:ln>
                    <a:noFill/>
                  </a:ln>
                  <a:solidFill>
                    <a:schemeClr val="bg1">
                      <a:lumMod val="95000"/>
                    </a:schemeClr>
                  </a:solidFill>
                  <a:effectLst/>
                </a:rPr>
                <a:t> </a:t>
              </a:r>
              <a:r>
                <a:rPr kumimoji="0" lang="es-AR" altLang="es-AR" sz="2000" b="0" i="0" u="none" strike="noStrike" cap="none" normalizeH="0" baseline="0" dirty="0" err="1">
                  <a:ln>
                    <a:noFill/>
                  </a:ln>
                  <a:solidFill>
                    <a:schemeClr val="bg1">
                      <a:lumMod val="95000"/>
                    </a:schemeClr>
                  </a:solidFill>
                  <a:effectLst/>
                </a:rPr>
                <a:t>of</a:t>
              </a:r>
              <a:r>
                <a:rPr kumimoji="0" lang="es-AR" altLang="es-AR" sz="2000" b="0" i="0" u="none" strike="noStrike" cap="none" normalizeH="0" baseline="0" dirty="0">
                  <a:ln>
                    <a:noFill/>
                  </a:ln>
                  <a:solidFill>
                    <a:schemeClr val="bg1">
                      <a:lumMod val="95000"/>
                    </a:schemeClr>
                  </a:solidFill>
                  <a:effectLst/>
                </a:rPr>
                <a:t> ​​</a:t>
              </a:r>
              <a:r>
                <a:rPr kumimoji="0" lang="es-AR" altLang="es-AR" sz="2000" b="0" i="0" u="none" strike="noStrike" cap="none" normalizeH="0" baseline="0" dirty="0" err="1">
                  <a:ln>
                    <a:noFill/>
                  </a:ln>
                  <a:solidFill>
                    <a:schemeClr val="bg1">
                      <a:lumMod val="95000"/>
                    </a:schemeClr>
                  </a:solidFill>
                  <a:effectLst/>
                </a:rPr>
                <a:t>little</a:t>
              </a:r>
              <a:r>
                <a:rPr kumimoji="0" lang="es-AR" altLang="es-AR" sz="2000" b="0" i="0" u="none" strike="noStrike" cap="none" normalizeH="0" baseline="0" dirty="0">
                  <a:ln>
                    <a:noFill/>
                  </a:ln>
                  <a:solidFill>
                    <a:schemeClr val="bg1">
                      <a:lumMod val="95000"/>
                    </a:schemeClr>
                  </a:solidFill>
                  <a:effectLst/>
                </a:rPr>
                <a:t> </a:t>
              </a:r>
              <a:r>
                <a:rPr kumimoji="0" lang="es-AR" altLang="es-AR" sz="2000" b="0" i="0" u="none" strike="noStrike" cap="none" normalizeH="0" baseline="0" dirty="0" err="1">
                  <a:ln>
                    <a:noFill/>
                  </a:ln>
                  <a:solidFill>
                    <a:schemeClr val="bg1">
                      <a:lumMod val="95000"/>
                    </a:schemeClr>
                  </a:solidFill>
                  <a:effectLst/>
                </a:rPr>
                <a:t>space</a:t>
              </a:r>
              <a:r>
                <a:rPr kumimoji="0" lang="es-AR" altLang="es-AR" sz="2000" b="0" i="0" u="none" strike="noStrike" cap="none" normalizeH="0" baseline="0" dirty="0">
                  <a:ln>
                    <a:noFill/>
                  </a:ln>
                  <a:solidFill>
                    <a:schemeClr val="bg1">
                      <a:lumMod val="95000"/>
                    </a:schemeClr>
                  </a:solidFill>
                  <a:effectLst/>
                </a:rPr>
                <a:t> </a:t>
              </a:r>
              <a:r>
                <a:rPr kumimoji="0" lang="es-AR" altLang="es-AR" sz="2000" b="0" i="0" u="none" strike="noStrike" cap="none" normalizeH="0" baseline="0" dirty="0" err="1">
                  <a:ln>
                    <a:noFill/>
                  </a:ln>
                  <a:solidFill>
                    <a:schemeClr val="bg1">
                      <a:lumMod val="95000"/>
                    </a:schemeClr>
                  </a:solidFill>
                  <a:effectLst/>
                </a:rPr>
                <a:t>available</a:t>
              </a:r>
              <a:r>
                <a:rPr kumimoji="0" lang="es-AR" altLang="es-AR" sz="2000" b="0" i="0" u="none" strike="noStrike" cap="none" normalizeH="0" baseline="0" dirty="0">
                  <a:ln>
                    <a:noFill/>
                  </a:ln>
                  <a:solidFill>
                    <a:schemeClr val="bg1">
                      <a:lumMod val="95000"/>
                    </a:schemeClr>
                  </a:solidFill>
                  <a:effectLst/>
                </a:rPr>
                <a:t> </a:t>
              </a:r>
              <a:r>
                <a:rPr kumimoji="0" lang="es-AR" altLang="es-AR" sz="2000" b="0" i="0" u="none" strike="noStrike" cap="none" normalizeH="0" baseline="0" dirty="0" err="1">
                  <a:ln>
                    <a:noFill/>
                  </a:ln>
                  <a:solidFill>
                    <a:schemeClr val="bg1">
                      <a:lumMod val="95000"/>
                    </a:schemeClr>
                  </a:solidFill>
                  <a:effectLst/>
                </a:rPr>
                <a:t>for</a:t>
              </a:r>
              <a:r>
                <a:rPr kumimoji="0" lang="es-AR" altLang="es-AR" sz="2000" b="0" i="0" u="none" strike="noStrike" cap="none" normalizeH="0" baseline="0" dirty="0">
                  <a:ln>
                    <a:noFill/>
                  </a:ln>
                  <a:solidFill>
                    <a:schemeClr val="bg1">
                      <a:lumMod val="95000"/>
                    </a:schemeClr>
                  </a:solidFill>
                  <a:effectLst/>
                </a:rPr>
                <a:t> </a:t>
              </a:r>
              <a:r>
                <a:rPr kumimoji="0" lang="es-AR" altLang="es-AR" sz="2000" b="0" i="0" u="none" strike="noStrike" cap="none" normalizeH="0" baseline="0" dirty="0" err="1">
                  <a:ln>
                    <a:noFill/>
                  </a:ln>
                  <a:solidFill>
                    <a:schemeClr val="bg1">
                      <a:lumMod val="95000"/>
                    </a:schemeClr>
                  </a:solidFill>
                  <a:effectLst/>
                </a:rPr>
                <a:t>vegetation</a:t>
              </a:r>
              <a:r>
                <a:rPr kumimoji="0" lang="es-AR" altLang="es-AR" sz="2000" b="0" i="0" u="none" strike="noStrike" cap="none" normalizeH="0" baseline="0" dirty="0">
                  <a:ln>
                    <a:noFill/>
                  </a:ln>
                  <a:solidFill>
                    <a:schemeClr val="bg1">
                      <a:lumMod val="95000"/>
                    </a:schemeClr>
                  </a:solidFill>
                  <a:effectLst/>
                </a:rPr>
                <a:t>.</a:t>
              </a:r>
              <a:endParaRPr lang="es-AR" kern="1200" dirty="0">
                <a:solidFill>
                  <a:schemeClr val="bg1">
                    <a:lumMod val="95000"/>
                  </a:schemeClr>
                </a:solidFill>
              </a:endParaRPr>
            </a:p>
          </p:txBody>
        </p:sp>
      </p:grpSp>
      <p:grpSp>
        <p:nvGrpSpPr>
          <p:cNvPr id="24" name="Grupo 23">
            <a:extLst>
              <a:ext uri="{FF2B5EF4-FFF2-40B4-BE49-F238E27FC236}">
                <a16:creationId xmlns:a16="http://schemas.microsoft.com/office/drawing/2014/main" id="{13DB3DDF-2750-496C-93D7-5AF0B685C8A7}"/>
              </a:ext>
            </a:extLst>
          </p:cNvPr>
          <p:cNvGrpSpPr/>
          <p:nvPr/>
        </p:nvGrpSpPr>
        <p:grpSpPr>
          <a:xfrm>
            <a:off x="240831" y="4653136"/>
            <a:ext cx="3994861" cy="808723"/>
            <a:chOff x="0" y="0"/>
            <a:chExt cx="4442254" cy="2736304"/>
          </a:xfrm>
          <a:scene3d>
            <a:camera prst="orthographicFront"/>
            <a:lightRig rig="flat" dir="t"/>
          </a:scene3d>
        </p:grpSpPr>
        <p:sp>
          <p:nvSpPr>
            <p:cNvPr id="25" name="Rectángulo: esquinas redondeadas 24">
              <a:extLst>
                <a:ext uri="{FF2B5EF4-FFF2-40B4-BE49-F238E27FC236}">
                  <a16:creationId xmlns:a16="http://schemas.microsoft.com/office/drawing/2014/main" id="{D7F488B5-A0A2-4029-A277-1F3B72C10D7E}"/>
                </a:ext>
              </a:extLst>
            </p:cNvPr>
            <p:cNvSpPr/>
            <p:nvPr/>
          </p:nvSpPr>
          <p:spPr>
            <a:xfrm>
              <a:off x="0" y="0"/>
              <a:ext cx="4419746" cy="2736304"/>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a:noAutofit/>
            </a:bodyPr>
            <a:lstStyle/>
            <a:p>
              <a:endParaRPr lang="es-AR"/>
            </a:p>
          </p:txBody>
        </p:sp>
        <p:sp>
          <p:nvSpPr>
            <p:cNvPr id="26" name="Rectángulo: esquinas redondeadas 4">
              <a:extLst>
                <a:ext uri="{FF2B5EF4-FFF2-40B4-BE49-F238E27FC236}">
                  <a16:creationId xmlns:a16="http://schemas.microsoft.com/office/drawing/2014/main" id="{87F462E6-EE6B-473E-B843-6A8E6F6BF4E6}"/>
                </a:ext>
              </a:extLst>
            </p:cNvPr>
            <p:cNvSpPr txBox="1"/>
            <p:nvPr/>
          </p:nvSpPr>
          <p:spPr>
            <a:xfrm>
              <a:off x="48322" y="634958"/>
              <a:ext cx="4393932" cy="157556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kumimoji="0" lang="es-AR" altLang="es-AR" sz="2000" b="0" i="0" u="none" strike="noStrike" cap="none" normalizeH="0" baseline="0" dirty="0" err="1">
                  <a:ln>
                    <a:noFill/>
                  </a:ln>
                  <a:solidFill>
                    <a:schemeClr val="bg1">
                      <a:lumMod val="95000"/>
                    </a:schemeClr>
                  </a:solidFill>
                  <a:effectLst/>
                </a:rPr>
                <a:t>Area</a:t>
              </a:r>
              <a:r>
                <a:rPr kumimoji="0" lang="es-AR" altLang="es-AR" sz="2000" b="0" i="0" u="none" strike="noStrike" cap="none" normalizeH="0" baseline="0" dirty="0">
                  <a:ln>
                    <a:noFill/>
                  </a:ln>
                  <a:solidFill>
                    <a:schemeClr val="bg1">
                      <a:lumMod val="95000"/>
                    </a:schemeClr>
                  </a:solidFill>
                  <a:effectLst/>
                </a:rPr>
                <a:t> </a:t>
              </a:r>
              <a:r>
                <a:rPr kumimoji="0" lang="es-AR" altLang="es-AR" sz="2000" b="0" i="0" u="none" strike="noStrike" cap="none" normalizeH="0" baseline="0" dirty="0" err="1">
                  <a:ln>
                    <a:noFill/>
                  </a:ln>
                  <a:solidFill>
                    <a:schemeClr val="bg1">
                      <a:lumMod val="95000"/>
                    </a:schemeClr>
                  </a:solidFill>
                  <a:effectLst/>
                </a:rPr>
                <a:t>with</a:t>
              </a:r>
              <a:r>
                <a:rPr kumimoji="0" lang="es-AR" altLang="es-AR" sz="2000" b="0" i="0" u="none" strike="noStrike" cap="none" normalizeH="0" baseline="0" dirty="0">
                  <a:ln>
                    <a:noFill/>
                  </a:ln>
                  <a:solidFill>
                    <a:schemeClr val="bg1">
                      <a:lumMod val="95000"/>
                    </a:schemeClr>
                  </a:solidFill>
                  <a:effectLst/>
                </a:rPr>
                <a:t> a </a:t>
              </a:r>
              <a:r>
                <a:rPr kumimoji="0" lang="es-AR" altLang="es-AR" sz="2000" b="0" i="0" u="none" strike="noStrike" cap="none" normalizeH="0" baseline="0" dirty="0" err="1">
                  <a:ln>
                    <a:noFill/>
                  </a:ln>
                  <a:solidFill>
                    <a:schemeClr val="bg1">
                      <a:lumMod val="95000"/>
                    </a:schemeClr>
                  </a:solidFill>
                  <a:effectLst/>
                </a:rPr>
                <a:t>lot</a:t>
              </a:r>
              <a:r>
                <a:rPr kumimoji="0" lang="es-AR" altLang="es-AR" sz="2000" b="0" i="0" u="none" strike="noStrike" cap="none" normalizeH="0" baseline="0" dirty="0">
                  <a:ln>
                    <a:noFill/>
                  </a:ln>
                  <a:solidFill>
                    <a:schemeClr val="bg1">
                      <a:lumMod val="95000"/>
                    </a:schemeClr>
                  </a:solidFill>
                  <a:effectLst/>
                </a:rPr>
                <a:t> </a:t>
              </a:r>
              <a:r>
                <a:rPr kumimoji="0" lang="es-AR" altLang="es-AR" sz="2000" b="0" i="0" u="none" strike="noStrike" cap="none" normalizeH="0" baseline="0" dirty="0" err="1">
                  <a:ln>
                    <a:noFill/>
                  </a:ln>
                  <a:solidFill>
                    <a:schemeClr val="bg1">
                      <a:lumMod val="95000"/>
                    </a:schemeClr>
                  </a:solidFill>
                  <a:effectLst/>
                </a:rPr>
                <a:t>of</a:t>
              </a:r>
              <a:r>
                <a:rPr kumimoji="0" lang="es-AR" altLang="es-AR" sz="2000" b="0" i="0" u="none" strike="noStrike" cap="none" normalizeH="0" baseline="0" dirty="0">
                  <a:ln>
                    <a:noFill/>
                  </a:ln>
                  <a:solidFill>
                    <a:schemeClr val="bg1">
                      <a:lumMod val="95000"/>
                    </a:schemeClr>
                  </a:solidFill>
                  <a:effectLst/>
                </a:rPr>
                <a:t> </a:t>
              </a:r>
              <a:r>
                <a:rPr kumimoji="0" lang="es-AR" altLang="es-AR" sz="2000" b="0" i="0" u="none" strike="noStrike" cap="none" normalizeH="0" baseline="0" dirty="0" err="1">
                  <a:ln>
                    <a:noFill/>
                  </a:ln>
                  <a:solidFill>
                    <a:schemeClr val="bg1">
                      <a:lumMod val="95000"/>
                    </a:schemeClr>
                  </a:solidFill>
                  <a:effectLst/>
                </a:rPr>
                <a:t>cement</a:t>
              </a:r>
              <a:r>
                <a:rPr kumimoji="0" lang="es-AR" altLang="es-AR" sz="2000" b="0" i="0" u="none" strike="noStrike" cap="none" normalizeH="0" baseline="0" dirty="0">
                  <a:ln>
                    <a:noFill/>
                  </a:ln>
                  <a:solidFill>
                    <a:schemeClr val="bg1">
                      <a:lumMod val="95000"/>
                    </a:schemeClr>
                  </a:solidFill>
                  <a:effectLst/>
                </a:rPr>
                <a:t> and </a:t>
              </a:r>
              <a:r>
                <a:rPr kumimoji="0" lang="es-AR" altLang="es-AR" sz="2000" b="0" i="0" u="none" strike="noStrike" cap="none" normalizeH="0" baseline="0" dirty="0" err="1">
                  <a:ln>
                    <a:noFill/>
                  </a:ln>
                  <a:solidFill>
                    <a:schemeClr val="bg1">
                      <a:lumMod val="95000"/>
                    </a:schemeClr>
                  </a:solidFill>
                  <a:effectLst/>
                </a:rPr>
                <a:t>asphalt</a:t>
              </a:r>
              <a:r>
                <a:rPr kumimoji="0" lang="es-AR" altLang="es-AR" sz="2000" b="0" i="0" u="none" strike="noStrike" cap="none" normalizeH="0" baseline="0" dirty="0">
                  <a:ln>
                    <a:noFill/>
                  </a:ln>
                  <a:solidFill>
                    <a:schemeClr val="bg1">
                      <a:lumMod val="95000"/>
                    </a:schemeClr>
                  </a:solidFill>
                  <a:effectLst/>
                </a:rPr>
                <a:t>.</a:t>
              </a:r>
              <a:endParaRPr lang="es-AR" kern="1200" dirty="0">
                <a:solidFill>
                  <a:schemeClr val="bg1">
                    <a:lumMod val="95000"/>
                  </a:schemeClr>
                </a:solidFill>
              </a:endParaRPr>
            </a:p>
          </p:txBody>
        </p:sp>
      </p:grpSp>
    </p:spTree>
    <p:extLst>
      <p:ext uri="{BB962C8B-B14F-4D97-AF65-F5344CB8AC3E}">
        <p14:creationId xmlns:p14="http://schemas.microsoft.com/office/powerpoint/2010/main" val="126910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200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400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esquinas redondeadas 5">
            <a:extLst>
              <a:ext uri="{FF2B5EF4-FFF2-40B4-BE49-F238E27FC236}">
                <a16:creationId xmlns:a16="http://schemas.microsoft.com/office/drawing/2014/main" id="{8267A8F0-09FC-48C1-9DE9-FEC00E9E4086}"/>
              </a:ext>
            </a:extLst>
          </p:cNvPr>
          <p:cNvSpPr/>
          <p:nvPr/>
        </p:nvSpPr>
        <p:spPr>
          <a:xfrm>
            <a:off x="1107350" y="1386990"/>
            <a:ext cx="3168352" cy="923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1º </a:t>
            </a:r>
            <a:r>
              <a:rPr lang="es-ES" dirty="0" err="1"/>
              <a:t>Description</a:t>
            </a:r>
            <a:r>
              <a:rPr lang="es-ES" dirty="0"/>
              <a:t> of </a:t>
            </a:r>
            <a:r>
              <a:rPr lang="es-ES" dirty="0" err="1"/>
              <a:t>the</a:t>
            </a:r>
            <a:r>
              <a:rPr lang="es-ES" dirty="0"/>
              <a:t> </a:t>
            </a:r>
            <a:r>
              <a:rPr lang="es-ES" dirty="0" err="1"/>
              <a:t>characteristics</a:t>
            </a:r>
            <a:r>
              <a:rPr lang="es-ES" dirty="0"/>
              <a:t> of </a:t>
            </a:r>
            <a:r>
              <a:rPr lang="es-ES" dirty="0" err="1"/>
              <a:t>the</a:t>
            </a:r>
            <a:r>
              <a:rPr lang="es-ES" dirty="0"/>
              <a:t> </a:t>
            </a:r>
            <a:r>
              <a:rPr lang="es-ES" dirty="0" err="1"/>
              <a:t>area</a:t>
            </a:r>
            <a:endParaRPr lang="es-AR" dirty="0"/>
          </a:p>
        </p:txBody>
      </p:sp>
      <p:sp>
        <p:nvSpPr>
          <p:cNvPr id="9" name="Rectángulo: esquinas redondeadas 8">
            <a:extLst>
              <a:ext uri="{FF2B5EF4-FFF2-40B4-BE49-F238E27FC236}">
                <a16:creationId xmlns:a16="http://schemas.microsoft.com/office/drawing/2014/main" id="{5A8D3DE6-F3B7-4B53-8350-7AB39AAF5BE1}"/>
              </a:ext>
            </a:extLst>
          </p:cNvPr>
          <p:cNvSpPr/>
          <p:nvPr/>
        </p:nvSpPr>
        <p:spPr>
          <a:xfrm>
            <a:off x="1107350" y="2442153"/>
            <a:ext cx="3168352" cy="923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2º </a:t>
            </a:r>
            <a:r>
              <a:rPr lang="es-ES" dirty="0" err="1"/>
              <a:t>Presentation</a:t>
            </a:r>
            <a:r>
              <a:rPr lang="es-ES" dirty="0"/>
              <a:t> </a:t>
            </a:r>
            <a:r>
              <a:rPr lang="es-ES" dirty="0" err="1"/>
              <a:t>of</a:t>
            </a:r>
            <a:r>
              <a:rPr lang="es-ES" dirty="0"/>
              <a:t> </a:t>
            </a:r>
            <a:r>
              <a:rPr lang="es-ES" dirty="0" err="1"/>
              <a:t>the</a:t>
            </a:r>
            <a:r>
              <a:rPr lang="es-ES" dirty="0"/>
              <a:t> </a:t>
            </a:r>
            <a:r>
              <a:rPr lang="es-ES" dirty="0" err="1"/>
              <a:t>problem</a:t>
            </a:r>
            <a:endParaRPr lang="es-AR" dirty="0"/>
          </a:p>
        </p:txBody>
      </p:sp>
      <p:sp>
        <p:nvSpPr>
          <p:cNvPr id="10" name="Rectángulo: esquinas redondeadas 9">
            <a:extLst>
              <a:ext uri="{FF2B5EF4-FFF2-40B4-BE49-F238E27FC236}">
                <a16:creationId xmlns:a16="http://schemas.microsoft.com/office/drawing/2014/main" id="{C0C6AC2C-24E6-40AC-AD0F-DD1C0B2656BF}"/>
              </a:ext>
            </a:extLst>
          </p:cNvPr>
          <p:cNvSpPr/>
          <p:nvPr/>
        </p:nvSpPr>
        <p:spPr>
          <a:xfrm>
            <a:off x="1107350" y="3497316"/>
            <a:ext cx="3168352" cy="923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3º Visible </a:t>
            </a:r>
            <a:r>
              <a:rPr lang="es-ES" dirty="0" err="1"/>
              <a:t>effects</a:t>
            </a:r>
            <a:r>
              <a:rPr lang="es-ES" dirty="0"/>
              <a:t> of </a:t>
            </a:r>
            <a:r>
              <a:rPr lang="es-ES" dirty="0" err="1"/>
              <a:t>the</a:t>
            </a:r>
            <a:r>
              <a:rPr lang="es-ES" dirty="0"/>
              <a:t> </a:t>
            </a:r>
            <a:r>
              <a:rPr lang="es-ES" dirty="0" err="1"/>
              <a:t>problem</a:t>
            </a:r>
            <a:endParaRPr lang="es-AR" dirty="0"/>
          </a:p>
        </p:txBody>
      </p:sp>
      <p:sp>
        <p:nvSpPr>
          <p:cNvPr id="11" name="Rectángulo: esquinas redondeadas 10">
            <a:extLst>
              <a:ext uri="{FF2B5EF4-FFF2-40B4-BE49-F238E27FC236}">
                <a16:creationId xmlns:a16="http://schemas.microsoft.com/office/drawing/2014/main" id="{81A8C918-75B9-4AA7-8560-0E9B517E8D0B}"/>
              </a:ext>
            </a:extLst>
          </p:cNvPr>
          <p:cNvSpPr/>
          <p:nvPr/>
        </p:nvSpPr>
        <p:spPr>
          <a:xfrm>
            <a:off x="1107350" y="4549665"/>
            <a:ext cx="3168352" cy="923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4º Causes </a:t>
            </a:r>
            <a:r>
              <a:rPr lang="es-ES" dirty="0" err="1"/>
              <a:t>of</a:t>
            </a:r>
            <a:r>
              <a:rPr lang="es-ES" dirty="0"/>
              <a:t> </a:t>
            </a:r>
            <a:r>
              <a:rPr lang="es-ES" dirty="0" err="1"/>
              <a:t>the</a:t>
            </a:r>
            <a:r>
              <a:rPr lang="es-ES" dirty="0"/>
              <a:t> </a:t>
            </a:r>
            <a:r>
              <a:rPr lang="es-ES" dirty="0" err="1"/>
              <a:t>problem</a:t>
            </a:r>
            <a:endParaRPr lang="es-ES" dirty="0"/>
          </a:p>
        </p:txBody>
      </p:sp>
      <p:sp>
        <p:nvSpPr>
          <p:cNvPr id="12" name="Rectángulo: esquinas redondeadas 11">
            <a:extLst>
              <a:ext uri="{FF2B5EF4-FFF2-40B4-BE49-F238E27FC236}">
                <a16:creationId xmlns:a16="http://schemas.microsoft.com/office/drawing/2014/main" id="{15F6AED7-53DA-424B-91BD-6B75634FCEB3}"/>
              </a:ext>
            </a:extLst>
          </p:cNvPr>
          <p:cNvSpPr/>
          <p:nvPr/>
        </p:nvSpPr>
        <p:spPr>
          <a:xfrm>
            <a:off x="1107350" y="5602014"/>
            <a:ext cx="3168352" cy="923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5º </a:t>
            </a:r>
            <a:r>
              <a:rPr lang="es-ES" dirty="0" err="1"/>
              <a:t>Consequences</a:t>
            </a:r>
            <a:r>
              <a:rPr lang="es-ES" dirty="0"/>
              <a:t> </a:t>
            </a:r>
            <a:r>
              <a:rPr lang="es-ES" dirty="0" err="1"/>
              <a:t>of</a:t>
            </a:r>
            <a:r>
              <a:rPr lang="es-ES" dirty="0"/>
              <a:t> </a:t>
            </a:r>
            <a:r>
              <a:rPr lang="es-ES" dirty="0" err="1"/>
              <a:t>the</a:t>
            </a:r>
            <a:r>
              <a:rPr lang="es-ES" dirty="0"/>
              <a:t> </a:t>
            </a:r>
            <a:r>
              <a:rPr lang="es-ES" dirty="0" err="1"/>
              <a:t>problem</a:t>
            </a:r>
            <a:endParaRPr lang="es-AR" dirty="0"/>
          </a:p>
        </p:txBody>
      </p:sp>
      <p:sp>
        <p:nvSpPr>
          <p:cNvPr id="15" name="Rectángulo: esquinas redondeadas 14">
            <a:extLst>
              <a:ext uri="{FF2B5EF4-FFF2-40B4-BE49-F238E27FC236}">
                <a16:creationId xmlns:a16="http://schemas.microsoft.com/office/drawing/2014/main" id="{E3007DD7-3D1D-47A8-BD0E-91BE6F7F32B8}"/>
              </a:ext>
            </a:extLst>
          </p:cNvPr>
          <p:cNvSpPr/>
          <p:nvPr/>
        </p:nvSpPr>
        <p:spPr>
          <a:xfrm>
            <a:off x="4935996" y="2442153"/>
            <a:ext cx="3168352" cy="923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6º </a:t>
            </a:r>
            <a:r>
              <a:rPr lang="es-ES" dirty="0" err="1"/>
              <a:t>Proposal</a:t>
            </a:r>
            <a:r>
              <a:rPr lang="es-ES" dirty="0"/>
              <a:t> </a:t>
            </a:r>
            <a:r>
              <a:rPr lang="es-ES" dirty="0" err="1"/>
              <a:t>to</a:t>
            </a:r>
            <a:r>
              <a:rPr lang="es-ES" dirty="0"/>
              <a:t> </a:t>
            </a:r>
            <a:r>
              <a:rPr lang="es-ES" dirty="0" err="1"/>
              <a:t>address</a:t>
            </a:r>
            <a:r>
              <a:rPr lang="es-ES" dirty="0"/>
              <a:t> </a:t>
            </a:r>
            <a:r>
              <a:rPr lang="es-ES" dirty="0" err="1"/>
              <a:t>the</a:t>
            </a:r>
            <a:r>
              <a:rPr lang="es-ES" dirty="0"/>
              <a:t> </a:t>
            </a:r>
            <a:r>
              <a:rPr lang="es-ES" dirty="0" err="1"/>
              <a:t>problem</a:t>
            </a:r>
            <a:endParaRPr lang="es-AR" dirty="0"/>
          </a:p>
        </p:txBody>
      </p:sp>
      <p:sp>
        <p:nvSpPr>
          <p:cNvPr id="16" name="Rectángulo: esquinas redondeadas 15">
            <a:extLst>
              <a:ext uri="{FF2B5EF4-FFF2-40B4-BE49-F238E27FC236}">
                <a16:creationId xmlns:a16="http://schemas.microsoft.com/office/drawing/2014/main" id="{FD95C4F9-ED35-4109-9319-98EEA369EE6F}"/>
              </a:ext>
            </a:extLst>
          </p:cNvPr>
          <p:cNvSpPr/>
          <p:nvPr/>
        </p:nvSpPr>
        <p:spPr>
          <a:xfrm>
            <a:off x="4935996" y="4549665"/>
            <a:ext cx="3168352" cy="923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7º </a:t>
            </a:r>
            <a:r>
              <a:rPr lang="en-US" dirty="0"/>
              <a:t>Strengths and Weaknesses</a:t>
            </a:r>
            <a:endParaRPr lang="es-AR" dirty="0"/>
          </a:p>
        </p:txBody>
      </p:sp>
      <p:sp>
        <p:nvSpPr>
          <p:cNvPr id="17" name="Rectángulo: esquinas redondeadas 16">
            <a:extLst>
              <a:ext uri="{FF2B5EF4-FFF2-40B4-BE49-F238E27FC236}">
                <a16:creationId xmlns:a16="http://schemas.microsoft.com/office/drawing/2014/main" id="{65740A9E-96A0-486C-9DA5-AAD7A401D1C5}"/>
              </a:ext>
            </a:extLst>
          </p:cNvPr>
          <p:cNvSpPr/>
          <p:nvPr/>
        </p:nvSpPr>
        <p:spPr>
          <a:xfrm>
            <a:off x="2411760" y="332657"/>
            <a:ext cx="4320480" cy="646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err="1"/>
              <a:t>Map</a:t>
            </a:r>
            <a:r>
              <a:rPr lang="es-ES" sz="2400" b="1" dirty="0"/>
              <a:t> </a:t>
            </a:r>
            <a:r>
              <a:rPr lang="es-ES" sz="2400" b="1" dirty="0" err="1"/>
              <a:t>of</a:t>
            </a:r>
            <a:r>
              <a:rPr lang="es-ES" sz="2400" b="1" dirty="0"/>
              <a:t> </a:t>
            </a:r>
            <a:r>
              <a:rPr lang="es-ES" sz="2400" b="1" dirty="0" err="1"/>
              <a:t>the</a:t>
            </a:r>
            <a:r>
              <a:rPr lang="es-ES" sz="2400" b="1" dirty="0"/>
              <a:t> </a:t>
            </a:r>
            <a:r>
              <a:rPr lang="es-ES" sz="2400" b="1" dirty="0" err="1"/>
              <a:t>presentation</a:t>
            </a:r>
            <a:endParaRPr lang="es-AR" sz="2400" b="1" dirty="0"/>
          </a:p>
        </p:txBody>
      </p:sp>
    </p:spTree>
    <p:extLst>
      <p:ext uri="{BB962C8B-B14F-4D97-AF65-F5344CB8AC3E}">
        <p14:creationId xmlns:p14="http://schemas.microsoft.com/office/powerpoint/2010/main" val="1680469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B2A83259-BB2F-4AEF-874B-70DE843F52DC}"/>
              </a:ext>
            </a:extLst>
          </p:cNvPr>
          <p:cNvPicPr>
            <a:picLocks noChangeAspect="1"/>
          </p:cNvPicPr>
          <p:nvPr/>
        </p:nvPicPr>
        <p:blipFill>
          <a:blip r:embed="rId3"/>
          <a:stretch>
            <a:fillRect/>
          </a:stretch>
        </p:blipFill>
        <p:spPr>
          <a:xfrm>
            <a:off x="0" y="0"/>
            <a:ext cx="9144000" cy="6858000"/>
          </a:xfrm>
          <a:prstGeom prst="rect">
            <a:avLst/>
          </a:prstGeom>
        </p:spPr>
      </p:pic>
      <p:pic>
        <p:nvPicPr>
          <p:cNvPr id="13" name="Imagen 12">
            <a:extLst>
              <a:ext uri="{FF2B5EF4-FFF2-40B4-BE49-F238E27FC236}">
                <a16:creationId xmlns:a16="http://schemas.microsoft.com/office/drawing/2014/main" id="{CF158E92-130E-4168-91FE-40D530E1BE48}"/>
              </a:ext>
            </a:extLst>
          </p:cNvPr>
          <p:cNvPicPr>
            <a:picLocks noChangeAspect="1"/>
          </p:cNvPicPr>
          <p:nvPr/>
        </p:nvPicPr>
        <p:blipFill>
          <a:blip r:embed="rId4"/>
          <a:stretch>
            <a:fillRect/>
          </a:stretch>
        </p:blipFill>
        <p:spPr>
          <a:xfrm>
            <a:off x="3491880" y="1844212"/>
            <a:ext cx="5276060" cy="1323178"/>
          </a:xfrm>
          <a:prstGeom prst="rect">
            <a:avLst/>
          </a:prstGeom>
        </p:spPr>
      </p:pic>
      <p:sp>
        <p:nvSpPr>
          <p:cNvPr id="14" name="CuadroTexto 13">
            <a:extLst>
              <a:ext uri="{FF2B5EF4-FFF2-40B4-BE49-F238E27FC236}">
                <a16:creationId xmlns:a16="http://schemas.microsoft.com/office/drawing/2014/main" id="{01305AFD-42CA-4B6B-B38C-4C0E9FC04E64}"/>
              </a:ext>
            </a:extLst>
          </p:cNvPr>
          <p:cNvSpPr txBox="1"/>
          <p:nvPr/>
        </p:nvSpPr>
        <p:spPr>
          <a:xfrm>
            <a:off x="4572000" y="2028747"/>
            <a:ext cx="3312368" cy="954107"/>
          </a:xfrm>
          <a:prstGeom prst="rect">
            <a:avLst/>
          </a:prstGeom>
          <a:noFill/>
        </p:spPr>
        <p:txBody>
          <a:bodyPr wrap="square">
            <a:spAutoFit/>
          </a:bodyPr>
          <a:lstStyle/>
          <a:p>
            <a:r>
              <a:rPr lang="es-AR" sz="2800" b="1" dirty="0" err="1"/>
              <a:t>Problem</a:t>
            </a:r>
            <a:r>
              <a:rPr lang="es-AR" sz="2800" b="1" dirty="0"/>
              <a:t> </a:t>
            </a:r>
            <a:r>
              <a:rPr lang="es-AR" sz="2800" b="1" dirty="0" err="1"/>
              <a:t>Definition</a:t>
            </a:r>
            <a:r>
              <a:rPr lang="es-AR" sz="2800" b="1" dirty="0"/>
              <a:t> </a:t>
            </a:r>
          </a:p>
          <a:p>
            <a:r>
              <a:rPr lang="es-AR" sz="2800" b="1" dirty="0"/>
              <a:t>      and </a:t>
            </a:r>
            <a:r>
              <a:rPr lang="es-AR" sz="2800" b="1" dirty="0" err="1"/>
              <a:t>Analysis</a:t>
            </a:r>
            <a:endParaRPr lang="es-AR" sz="2800" b="1" dirty="0"/>
          </a:p>
        </p:txBody>
      </p:sp>
    </p:spTree>
    <p:extLst>
      <p:ext uri="{BB962C8B-B14F-4D97-AF65-F5344CB8AC3E}">
        <p14:creationId xmlns:p14="http://schemas.microsoft.com/office/powerpoint/2010/main" val="105546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3"/>
          <p:cNvPicPr>
            <a:picLocks noGrp="1"/>
          </p:cNvPicPr>
          <p:nvPr>
            <p:ph idx="1"/>
          </p:nvPr>
        </p:nvPicPr>
        <p:blipFill>
          <a:blip r:embed="rId3">
            <a:lum/>
            <a:alphaModFix/>
          </a:blip>
          <a:srcRect/>
          <a:stretch>
            <a:fillRect/>
          </a:stretch>
        </p:blipFill>
        <p:spPr>
          <a:xfrm>
            <a:off x="3707904" y="1556792"/>
            <a:ext cx="5247075" cy="43924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Rectángulo: esquinas redondeadas 14">
            <a:extLst>
              <a:ext uri="{FF2B5EF4-FFF2-40B4-BE49-F238E27FC236}">
                <a16:creationId xmlns:a16="http://schemas.microsoft.com/office/drawing/2014/main" id="{E2BEF2F6-7652-4061-8CB1-879AAD017B04}"/>
              </a:ext>
            </a:extLst>
          </p:cNvPr>
          <p:cNvSpPr/>
          <p:nvPr/>
        </p:nvSpPr>
        <p:spPr>
          <a:xfrm>
            <a:off x="1547664" y="349308"/>
            <a:ext cx="6048672" cy="6463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dirty="0"/>
          </a:p>
        </p:txBody>
      </p:sp>
      <p:sp>
        <p:nvSpPr>
          <p:cNvPr id="17" name="CuadroTexto 16">
            <a:extLst>
              <a:ext uri="{FF2B5EF4-FFF2-40B4-BE49-F238E27FC236}">
                <a16:creationId xmlns:a16="http://schemas.microsoft.com/office/drawing/2014/main" id="{0293E6C3-9EFE-4307-BEF2-EEE56DF64E46}"/>
              </a:ext>
            </a:extLst>
          </p:cNvPr>
          <p:cNvSpPr txBox="1"/>
          <p:nvPr/>
        </p:nvSpPr>
        <p:spPr>
          <a:xfrm>
            <a:off x="2987824" y="501338"/>
            <a:ext cx="3168352" cy="400110"/>
          </a:xfrm>
          <a:prstGeom prst="rect">
            <a:avLst/>
          </a:prstGeom>
          <a:noFill/>
        </p:spPr>
        <p:txBody>
          <a:bodyPr wrap="square" rtlCol="0">
            <a:spAutoFit/>
          </a:bodyPr>
          <a:lstStyle/>
          <a:p>
            <a:r>
              <a:rPr lang="en-US" sz="2000" b="1" dirty="0">
                <a:effectLst/>
                <a:latin typeface="Liberation Serif" panose="02020603050405020304" pitchFamily="18" charset="0"/>
                <a:ea typeface="Noto Sans CJK SC"/>
                <a:cs typeface="Lohit Devanagari"/>
              </a:rPr>
              <a:t>Description of the Context</a:t>
            </a:r>
            <a:endParaRPr lang="es-AR" dirty="0"/>
          </a:p>
        </p:txBody>
      </p:sp>
      <p:sp>
        <p:nvSpPr>
          <p:cNvPr id="2" name="Rectángulo: esquinas redondeadas 1">
            <a:extLst>
              <a:ext uri="{FF2B5EF4-FFF2-40B4-BE49-F238E27FC236}">
                <a16:creationId xmlns:a16="http://schemas.microsoft.com/office/drawing/2014/main" id="{0F89C6E2-EE8F-4906-B6CF-C040916CBDB8}"/>
              </a:ext>
            </a:extLst>
          </p:cNvPr>
          <p:cNvSpPr/>
          <p:nvPr/>
        </p:nvSpPr>
        <p:spPr>
          <a:xfrm>
            <a:off x="251520" y="1484784"/>
            <a:ext cx="3168352" cy="64633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err="1">
                <a:solidFill>
                  <a:schemeClr val="tx1"/>
                </a:solidFill>
              </a:rPr>
              <a:t>Busy</a:t>
            </a:r>
            <a:r>
              <a:rPr lang="es-ES" sz="2000" dirty="0">
                <a:solidFill>
                  <a:schemeClr val="tx1"/>
                </a:solidFill>
              </a:rPr>
              <a:t> place</a:t>
            </a:r>
            <a:endParaRPr lang="es-AR" sz="2000" dirty="0">
              <a:solidFill>
                <a:schemeClr val="tx1"/>
              </a:solidFill>
            </a:endParaRPr>
          </a:p>
        </p:txBody>
      </p:sp>
      <p:sp>
        <p:nvSpPr>
          <p:cNvPr id="8" name="Rectángulo: esquinas redondeadas 7">
            <a:extLst>
              <a:ext uri="{FF2B5EF4-FFF2-40B4-BE49-F238E27FC236}">
                <a16:creationId xmlns:a16="http://schemas.microsoft.com/office/drawing/2014/main" id="{AB1978D3-5B76-4140-9A79-2BB3F804B457}"/>
              </a:ext>
            </a:extLst>
          </p:cNvPr>
          <p:cNvSpPr/>
          <p:nvPr/>
        </p:nvSpPr>
        <p:spPr>
          <a:xfrm>
            <a:off x="249701" y="2257431"/>
            <a:ext cx="3168352" cy="64633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err="1">
                <a:solidFill>
                  <a:schemeClr val="tx1"/>
                </a:solidFill>
              </a:rPr>
              <a:t>Lots</a:t>
            </a:r>
            <a:r>
              <a:rPr lang="es-ES" sz="2000" dirty="0">
                <a:solidFill>
                  <a:schemeClr val="tx1"/>
                </a:solidFill>
              </a:rPr>
              <a:t> of cars </a:t>
            </a:r>
            <a:r>
              <a:rPr lang="es-ES" sz="2000" dirty="0" err="1">
                <a:solidFill>
                  <a:schemeClr val="tx1"/>
                </a:solidFill>
              </a:rPr>
              <a:t>parked</a:t>
            </a:r>
            <a:r>
              <a:rPr lang="es-ES" sz="2000" dirty="0">
                <a:solidFill>
                  <a:schemeClr val="tx1"/>
                </a:solidFill>
              </a:rPr>
              <a:t> and </a:t>
            </a:r>
            <a:r>
              <a:rPr lang="es-ES" sz="2000" dirty="0" err="1">
                <a:solidFill>
                  <a:schemeClr val="tx1"/>
                </a:solidFill>
              </a:rPr>
              <a:t>traffic</a:t>
            </a:r>
            <a:endParaRPr lang="es-AR" sz="2000" dirty="0">
              <a:solidFill>
                <a:schemeClr val="tx1"/>
              </a:solidFill>
            </a:endParaRPr>
          </a:p>
        </p:txBody>
      </p:sp>
      <p:sp>
        <p:nvSpPr>
          <p:cNvPr id="9" name="Rectángulo: esquinas redondeadas 8">
            <a:extLst>
              <a:ext uri="{FF2B5EF4-FFF2-40B4-BE49-F238E27FC236}">
                <a16:creationId xmlns:a16="http://schemas.microsoft.com/office/drawing/2014/main" id="{54FFABFC-064C-4BC4-9287-06915912BBFF}"/>
              </a:ext>
            </a:extLst>
          </p:cNvPr>
          <p:cNvSpPr/>
          <p:nvPr/>
        </p:nvSpPr>
        <p:spPr>
          <a:xfrm>
            <a:off x="250281" y="3036308"/>
            <a:ext cx="3168352" cy="64633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chemeClr val="tx1"/>
                </a:solidFill>
              </a:rPr>
              <a:t>A </a:t>
            </a:r>
            <a:r>
              <a:rPr lang="es-ES" sz="2000" dirty="0" err="1">
                <a:solidFill>
                  <a:schemeClr val="tx1"/>
                </a:solidFill>
              </a:rPr>
              <a:t>lot</a:t>
            </a:r>
            <a:r>
              <a:rPr lang="es-ES" sz="2000" dirty="0">
                <a:solidFill>
                  <a:schemeClr val="tx1"/>
                </a:solidFill>
              </a:rPr>
              <a:t> of </a:t>
            </a:r>
            <a:r>
              <a:rPr lang="es-ES" sz="2000" dirty="0" err="1">
                <a:solidFill>
                  <a:schemeClr val="tx1"/>
                </a:solidFill>
              </a:rPr>
              <a:t>pollution</a:t>
            </a:r>
            <a:endParaRPr lang="es-ES" sz="2000" dirty="0">
              <a:solidFill>
                <a:schemeClr val="tx1"/>
              </a:solidFill>
            </a:endParaRPr>
          </a:p>
        </p:txBody>
      </p:sp>
      <p:sp>
        <p:nvSpPr>
          <p:cNvPr id="10" name="Rectángulo: esquinas redondeadas 9">
            <a:extLst>
              <a:ext uri="{FF2B5EF4-FFF2-40B4-BE49-F238E27FC236}">
                <a16:creationId xmlns:a16="http://schemas.microsoft.com/office/drawing/2014/main" id="{84E7D08D-5637-47BF-B91B-FFAE1BE3D34B}"/>
              </a:ext>
            </a:extLst>
          </p:cNvPr>
          <p:cNvSpPr/>
          <p:nvPr/>
        </p:nvSpPr>
        <p:spPr>
          <a:xfrm>
            <a:off x="244393" y="3861048"/>
            <a:ext cx="3168352" cy="64633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chemeClr val="tx1"/>
                </a:solidFill>
              </a:rPr>
              <a:t>A </a:t>
            </a:r>
            <a:r>
              <a:rPr lang="es-ES" sz="2000" dirty="0" err="1">
                <a:solidFill>
                  <a:schemeClr val="tx1"/>
                </a:solidFill>
              </a:rPr>
              <a:t>lot</a:t>
            </a:r>
            <a:r>
              <a:rPr lang="es-ES" sz="2000" dirty="0">
                <a:solidFill>
                  <a:schemeClr val="tx1"/>
                </a:solidFill>
              </a:rPr>
              <a:t> of </a:t>
            </a:r>
            <a:r>
              <a:rPr lang="es-ES" sz="2000" dirty="0" err="1">
                <a:solidFill>
                  <a:schemeClr val="tx1"/>
                </a:solidFill>
              </a:rPr>
              <a:t>noise</a:t>
            </a:r>
            <a:r>
              <a:rPr lang="es-ES" sz="2000" dirty="0">
                <a:solidFill>
                  <a:schemeClr val="tx1"/>
                </a:solidFill>
              </a:rPr>
              <a:t> </a:t>
            </a:r>
            <a:r>
              <a:rPr lang="es-ES" sz="2000" dirty="0" err="1">
                <a:solidFill>
                  <a:schemeClr val="tx1"/>
                </a:solidFill>
              </a:rPr>
              <a:t>contamination</a:t>
            </a:r>
            <a:endParaRPr lang="es-ES" sz="2000" dirty="0">
              <a:solidFill>
                <a:schemeClr val="tx1"/>
              </a:solidFill>
            </a:endParaRPr>
          </a:p>
        </p:txBody>
      </p:sp>
      <p:sp>
        <p:nvSpPr>
          <p:cNvPr id="11" name="Rectángulo: esquinas redondeadas 10">
            <a:extLst>
              <a:ext uri="{FF2B5EF4-FFF2-40B4-BE49-F238E27FC236}">
                <a16:creationId xmlns:a16="http://schemas.microsoft.com/office/drawing/2014/main" id="{24E4A794-9DB8-46FF-8CE0-DB9F5171E10C}"/>
              </a:ext>
            </a:extLst>
          </p:cNvPr>
          <p:cNvSpPr/>
          <p:nvPr/>
        </p:nvSpPr>
        <p:spPr>
          <a:xfrm>
            <a:off x="244393" y="4655617"/>
            <a:ext cx="3168352" cy="64633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err="1">
                <a:solidFill>
                  <a:schemeClr val="tx1"/>
                </a:solidFill>
              </a:rPr>
              <a:t>Average</a:t>
            </a:r>
            <a:r>
              <a:rPr lang="es-ES" sz="2000" dirty="0">
                <a:solidFill>
                  <a:schemeClr val="tx1"/>
                </a:solidFill>
              </a:rPr>
              <a:t> </a:t>
            </a:r>
            <a:r>
              <a:rPr lang="es-ES" sz="2000" dirty="0" err="1">
                <a:solidFill>
                  <a:schemeClr val="tx1"/>
                </a:solidFill>
              </a:rPr>
              <a:t>height</a:t>
            </a:r>
            <a:r>
              <a:rPr lang="es-ES" sz="2000" dirty="0">
                <a:solidFill>
                  <a:schemeClr val="tx1"/>
                </a:solidFill>
              </a:rPr>
              <a:t> </a:t>
            </a:r>
            <a:r>
              <a:rPr lang="es-ES" sz="2000" dirty="0" err="1">
                <a:solidFill>
                  <a:schemeClr val="tx1"/>
                </a:solidFill>
              </a:rPr>
              <a:t>buildings</a:t>
            </a:r>
            <a:endParaRPr lang="es-ES" sz="2000" dirty="0">
              <a:solidFill>
                <a:schemeClr val="tx1"/>
              </a:solidFill>
            </a:endParaRPr>
          </a:p>
        </p:txBody>
      </p:sp>
      <p:sp>
        <p:nvSpPr>
          <p:cNvPr id="18" name="Rectángulo: esquinas redondeadas 17">
            <a:extLst>
              <a:ext uri="{FF2B5EF4-FFF2-40B4-BE49-F238E27FC236}">
                <a16:creationId xmlns:a16="http://schemas.microsoft.com/office/drawing/2014/main" id="{53F0F318-E7B8-4643-AC6F-0D79274C6357}"/>
              </a:ext>
            </a:extLst>
          </p:cNvPr>
          <p:cNvSpPr/>
          <p:nvPr/>
        </p:nvSpPr>
        <p:spPr>
          <a:xfrm>
            <a:off x="251520" y="5446965"/>
            <a:ext cx="3168352" cy="64633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chemeClr val="tx1"/>
                </a:solidFill>
              </a:rPr>
              <a:t>High </a:t>
            </a:r>
            <a:r>
              <a:rPr lang="es-ES" sz="2000" dirty="0" err="1">
                <a:solidFill>
                  <a:schemeClr val="tx1"/>
                </a:solidFill>
              </a:rPr>
              <a:t>rate</a:t>
            </a:r>
            <a:r>
              <a:rPr lang="es-ES" sz="2000" dirty="0">
                <a:solidFill>
                  <a:schemeClr val="tx1"/>
                </a:solidFill>
              </a:rPr>
              <a:t> </a:t>
            </a:r>
            <a:r>
              <a:rPr lang="es-ES" sz="2000" dirty="0" err="1">
                <a:solidFill>
                  <a:schemeClr val="tx1"/>
                </a:solidFill>
              </a:rPr>
              <a:t>of</a:t>
            </a:r>
            <a:r>
              <a:rPr lang="es-ES" sz="2000" dirty="0">
                <a:solidFill>
                  <a:schemeClr val="tx1"/>
                </a:solidFill>
              </a:rPr>
              <a:t> </a:t>
            </a:r>
            <a:r>
              <a:rPr lang="es-ES" sz="2000" dirty="0" err="1">
                <a:solidFill>
                  <a:schemeClr val="tx1"/>
                </a:solidFill>
              </a:rPr>
              <a:t>land</a:t>
            </a:r>
            <a:r>
              <a:rPr lang="es-ES" sz="2000" dirty="0">
                <a:solidFill>
                  <a:schemeClr val="tx1"/>
                </a:solidFill>
              </a:rPr>
              <a:t> use</a:t>
            </a:r>
          </a:p>
        </p:txBody>
      </p:sp>
    </p:spTree>
    <p:extLst>
      <p:ext uri="{BB962C8B-B14F-4D97-AF65-F5344CB8AC3E}">
        <p14:creationId xmlns:p14="http://schemas.microsoft.com/office/powerpoint/2010/main" val="338368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par>
                          <p:cTn id="21" fill="hold">
                            <p:stCondLst>
                              <p:cond delay="500"/>
                            </p:stCondLst>
                            <p:childTnLst>
                              <p:par>
                                <p:cTn id="22" presetID="10" presetClass="entr" presetSubtype="0" fill="hold" grpId="0" nodeType="afterEffect">
                                  <p:stCondLst>
                                    <p:cond delay="75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1750"/>
                            </p:stCondLst>
                            <p:childTnLst>
                              <p:par>
                                <p:cTn id="26" presetID="10" presetClass="entr" presetSubtype="0" fill="hold" grpId="0" nodeType="afterEffect">
                                  <p:stCondLst>
                                    <p:cond delay="75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par>
                          <p:cTn id="29" fill="hold">
                            <p:stCondLst>
                              <p:cond delay="3000"/>
                            </p:stCondLst>
                            <p:childTnLst>
                              <p:par>
                                <p:cTn id="30" presetID="10" presetClass="entr" presetSubtype="0" fill="hold" grpId="0" nodeType="afterEffect">
                                  <p:stCondLst>
                                    <p:cond delay="75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par>
                          <p:cTn id="33" fill="hold">
                            <p:stCondLst>
                              <p:cond delay="4250"/>
                            </p:stCondLst>
                            <p:childTnLst>
                              <p:par>
                                <p:cTn id="34" presetID="10" presetClass="entr" presetSubtype="0" fill="hold" grpId="0" nodeType="afterEffect">
                                  <p:stCondLst>
                                    <p:cond delay="75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par>
                          <p:cTn id="37" fill="hold">
                            <p:stCondLst>
                              <p:cond delay="5500"/>
                            </p:stCondLst>
                            <p:childTnLst>
                              <p:par>
                                <p:cTn id="38" presetID="10" presetClass="entr" presetSubtype="0" fill="hold" grpId="0" nodeType="afterEffect">
                                  <p:stCondLst>
                                    <p:cond delay="75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2" grpId="0" animBg="1"/>
      <p:bldP spid="8" grpId="0" animBg="1"/>
      <p:bldP spid="9" grpId="0" animBg="1"/>
      <p:bldP spid="10" grpId="0" animBg="1"/>
      <p:bldP spid="11"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7"/>
          <p:cNvPicPr/>
          <p:nvPr/>
        </p:nvPicPr>
        <p:blipFill>
          <a:blip r:embed="rId3">
            <a:lum/>
            <a:alphaModFix/>
          </a:blip>
          <a:srcRect l="56" t="58" r="36" b="28"/>
          <a:stretch>
            <a:fillRect/>
          </a:stretch>
        </p:blipFill>
        <p:spPr>
          <a:xfrm>
            <a:off x="1156429" y="528247"/>
            <a:ext cx="6831142" cy="315813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ángulo: esquinas redondeadas 6">
            <a:extLst>
              <a:ext uri="{FF2B5EF4-FFF2-40B4-BE49-F238E27FC236}">
                <a16:creationId xmlns:a16="http://schemas.microsoft.com/office/drawing/2014/main" id="{2920839A-A321-4255-8A03-AECE11679197}"/>
              </a:ext>
            </a:extLst>
          </p:cNvPr>
          <p:cNvSpPr/>
          <p:nvPr/>
        </p:nvSpPr>
        <p:spPr>
          <a:xfrm>
            <a:off x="1547664" y="230780"/>
            <a:ext cx="6048672" cy="6463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t>Tucumán Street</a:t>
            </a:r>
            <a:endParaRPr lang="es-AR" sz="2000" dirty="0"/>
          </a:p>
        </p:txBody>
      </p:sp>
      <p:sp>
        <p:nvSpPr>
          <p:cNvPr id="9" name="Rectángulo: esquinas redondeadas 8">
            <a:extLst>
              <a:ext uri="{FF2B5EF4-FFF2-40B4-BE49-F238E27FC236}">
                <a16:creationId xmlns:a16="http://schemas.microsoft.com/office/drawing/2014/main" id="{42C1FD19-24C2-45A3-B62B-E0BFE4F90984}"/>
              </a:ext>
            </a:extLst>
          </p:cNvPr>
          <p:cNvSpPr/>
          <p:nvPr/>
        </p:nvSpPr>
        <p:spPr>
          <a:xfrm>
            <a:off x="899592" y="3825609"/>
            <a:ext cx="3168352" cy="64633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err="1">
                <a:solidFill>
                  <a:schemeClr val="tx1"/>
                </a:solidFill>
              </a:rPr>
              <a:t>Many</a:t>
            </a:r>
            <a:r>
              <a:rPr lang="es-ES" sz="2000" dirty="0">
                <a:solidFill>
                  <a:schemeClr val="tx1"/>
                </a:solidFill>
              </a:rPr>
              <a:t> </a:t>
            </a:r>
            <a:r>
              <a:rPr lang="es-ES" sz="2000" dirty="0" err="1">
                <a:solidFill>
                  <a:schemeClr val="tx1"/>
                </a:solidFill>
              </a:rPr>
              <a:t>housing</a:t>
            </a:r>
            <a:r>
              <a:rPr lang="es-ES" sz="2000" dirty="0">
                <a:solidFill>
                  <a:schemeClr val="tx1"/>
                </a:solidFill>
              </a:rPr>
              <a:t> </a:t>
            </a:r>
            <a:r>
              <a:rPr lang="es-ES" sz="2000" dirty="0" err="1">
                <a:solidFill>
                  <a:schemeClr val="tx1"/>
                </a:solidFill>
              </a:rPr>
              <a:t>buildings</a:t>
            </a:r>
            <a:endParaRPr lang="es-AR" sz="2000" dirty="0">
              <a:solidFill>
                <a:schemeClr val="tx1"/>
              </a:solidFill>
            </a:endParaRPr>
          </a:p>
        </p:txBody>
      </p:sp>
      <p:sp>
        <p:nvSpPr>
          <p:cNvPr id="10" name="Rectángulo: esquinas redondeadas 9">
            <a:extLst>
              <a:ext uri="{FF2B5EF4-FFF2-40B4-BE49-F238E27FC236}">
                <a16:creationId xmlns:a16="http://schemas.microsoft.com/office/drawing/2014/main" id="{CA2FAB78-3306-4A57-9309-5B835EAB0579}"/>
              </a:ext>
            </a:extLst>
          </p:cNvPr>
          <p:cNvSpPr/>
          <p:nvPr/>
        </p:nvSpPr>
        <p:spPr>
          <a:xfrm>
            <a:off x="5292080" y="3825609"/>
            <a:ext cx="3168352" cy="64633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err="1">
                <a:solidFill>
                  <a:schemeClr val="tx1"/>
                </a:solidFill>
              </a:rPr>
              <a:t>Many</a:t>
            </a:r>
            <a:r>
              <a:rPr lang="es-ES" sz="2000" dirty="0">
                <a:solidFill>
                  <a:schemeClr val="tx1"/>
                </a:solidFill>
              </a:rPr>
              <a:t> shops</a:t>
            </a:r>
            <a:endParaRPr lang="es-AR" sz="2000" dirty="0">
              <a:solidFill>
                <a:schemeClr val="tx1"/>
              </a:solidFill>
            </a:endParaRPr>
          </a:p>
        </p:txBody>
      </p:sp>
      <p:sp>
        <p:nvSpPr>
          <p:cNvPr id="11" name="Rectángulo: esquinas redondeadas 10">
            <a:extLst>
              <a:ext uri="{FF2B5EF4-FFF2-40B4-BE49-F238E27FC236}">
                <a16:creationId xmlns:a16="http://schemas.microsoft.com/office/drawing/2014/main" id="{FA62FE81-BD8E-4215-9DCC-02FB023F03A0}"/>
              </a:ext>
            </a:extLst>
          </p:cNvPr>
          <p:cNvSpPr/>
          <p:nvPr/>
        </p:nvSpPr>
        <p:spPr>
          <a:xfrm>
            <a:off x="2987824" y="4706584"/>
            <a:ext cx="3168352" cy="64633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chemeClr val="tx1"/>
                </a:solidFill>
              </a:rPr>
              <a:t>Rivadavia </a:t>
            </a:r>
            <a:r>
              <a:rPr lang="es-ES" sz="2000" dirty="0" err="1">
                <a:solidFill>
                  <a:schemeClr val="tx1"/>
                </a:solidFill>
              </a:rPr>
              <a:t>School</a:t>
            </a:r>
            <a:endParaRPr lang="es-ES" sz="2000" dirty="0">
              <a:solidFill>
                <a:schemeClr val="tx1"/>
              </a:solidFill>
            </a:endParaRPr>
          </a:p>
        </p:txBody>
      </p:sp>
      <p:sp>
        <p:nvSpPr>
          <p:cNvPr id="12" name="Rectángulo: esquinas redondeadas 11">
            <a:extLst>
              <a:ext uri="{FF2B5EF4-FFF2-40B4-BE49-F238E27FC236}">
                <a16:creationId xmlns:a16="http://schemas.microsoft.com/office/drawing/2014/main" id="{78278C1A-DB4A-4EC1-95E6-D7A9DA3BA092}"/>
              </a:ext>
            </a:extLst>
          </p:cNvPr>
          <p:cNvSpPr/>
          <p:nvPr/>
        </p:nvSpPr>
        <p:spPr>
          <a:xfrm>
            <a:off x="899592" y="5645669"/>
            <a:ext cx="3168352" cy="64633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chemeClr val="tx1"/>
                </a:solidFill>
              </a:rPr>
              <a:t>Narrow </a:t>
            </a:r>
            <a:r>
              <a:rPr lang="es-ES" sz="2000" dirty="0" err="1">
                <a:solidFill>
                  <a:schemeClr val="tx1"/>
                </a:solidFill>
              </a:rPr>
              <a:t>street</a:t>
            </a:r>
            <a:endParaRPr lang="es-ES" sz="2000" dirty="0">
              <a:solidFill>
                <a:schemeClr val="tx1"/>
              </a:solidFill>
            </a:endParaRPr>
          </a:p>
        </p:txBody>
      </p:sp>
      <p:sp>
        <p:nvSpPr>
          <p:cNvPr id="13" name="Rectángulo: esquinas redondeadas 12">
            <a:extLst>
              <a:ext uri="{FF2B5EF4-FFF2-40B4-BE49-F238E27FC236}">
                <a16:creationId xmlns:a16="http://schemas.microsoft.com/office/drawing/2014/main" id="{34C6C06F-357E-4D5D-BDFD-E0918E7B90D6}"/>
              </a:ext>
            </a:extLst>
          </p:cNvPr>
          <p:cNvSpPr/>
          <p:nvPr/>
        </p:nvSpPr>
        <p:spPr>
          <a:xfrm>
            <a:off x="5292080" y="5650382"/>
            <a:ext cx="3168352" cy="64633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a:solidFill>
                  <a:schemeClr val="tx1"/>
                </a:solidFill>
              </a:rPr>
              <a:t>Little </a:t>
            </a:r>
            <a:r>
              <a:rPr lang="es-ES" sz="2000" dirty="0" err="1">
                <a:solidFill>
                  <a:schemeClr val="tx1"/>
                </a:solidFill>
              </a:rPr>
              <a:t>space</a:t>
            </a:r>
            <a:r>
              <a:rPr lang="es-ES" sz="2000" dirty="0">
                <a:solidFill>
                  <a:schemeClr val="tx1"/>
                </a:solidFill>
              </a:rPr>
              <a:t> </a:t>
            </a:r>
            <a:r>
              <a:rPr lang="es-ES" sz="2000" dirty="0" err="1">
                <a:solidFill>
                  <a:schemeClr val="tx1"/>
                </a:solidFill>
              </a:rPr>
              <a:t>for</a:t>
            </a:r>
            <a:r>
              <a:rPr lang="es-ES" sz="2000" dirty="0">
                <a:solidFill>
                  <a:schemeClr val="tx1"/>
                </a:solidFill>
              </a:rPr>
              <a:t> </a:t>
            </a:r>
            <a:r>
              <a:rPr lang="es-ES" sz="2000" dirty="0" err="1">
                <a:solidFill>
                  <a:schemeClr val="tx1"/>
                </a:solidFill>
              </a:rPr>
              <a:t>the</a:t>
            </a:r>
            <a:r>
              <a:rPr lang="es-ES" sz="2000" dirty="0">
                <a:solidFill>
                  <a:schemeClr val="tx1"/>
                </a:solidFill>
              </a:rPr>
              <a:t> </a:t>
            </a:r>
            <a:r>
              <a:rPr lang="es-ES" sz="2000" dirty="0" err="1">
                <a:solidFill>
                  <a:schemeClr val="tx1"/>
                </a:solidFill>
              </a:rPr>
              <a:t>sidewalks</a:t>
            </a:r>
            <a:endParaRPr lang="es-ES" sz="2000" dirty="0">
              <a:solidFill>
                <a:schemeClr val="tx1"/>
              </a:solidFill>
            </a:endParaRPr>
          </a:p>
        </p:txBody>
      </p:sp>
    </p:spTree>
    <p:extLst>
      <p:ext uri="{BB962C8B-B14F-4D97-AF65-F5344CB8AC3E}">
        <p14:creationId xmlns:p14="http://schemas.microsoft.com/office/powerpoint/2010/main" val="177116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par>
                          <p:cTn id="13" fill="hold">
                            <p:stCondLst>
                              <p:cond delay="500"/>
                            </p:stCondLst>
                            <p:childTnLst>
                              <p:par>
                                <p:cTn id="14" presetID="10" presetClass="entr" presetSubtype="0" fill="hold" grpId="0" nodeType="afterEffect">
                                  <p:stCondLst>
                                    <p:cond delay="75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750"/>
                            </p:stCondLst>
                            <p:childTnLst>
                              <p:par>
                                <p:cTn id="18" presetID="10" presetClass="entr" presetSubtype="0" fill="hold" grpId="0" nodeType="afterEffect">
                                  <p:stCondLst>
                                    <p:cond delay="75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par>
                          <p:cTn id="21" fill="hold">
                            <p:stCondLst>
                              <p:cond delay="3000"/>
                            </p:stCondLst>
                            <p:childTnLst>
                              <p:par>
                                <p:cTn id="22" presetID="10" presetClass="entr" presetSubtype="0" fill="hold" grpId="0" nodeType="afterEffect">
                                  <p:stCondLst>
                                    <p:cond delay="75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par>
                          <p:cTn id="25" fill="hold">
                            <p:stCondLst>
                              <p:cond delay="4250"/>
                            </p:stCondLst>
                            <p:childTnLst>
                              <p:par>
                                <p:cTn id="26" presetID="10" presetClass="entr" presetSubtype="0" fill="hold" grpId="0" nodeType="afterEffect">
                                  <p:stCondLst>
                                    <p:cond delay="75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15048</TotalTime>
  <Words>572</Words>
  <Application>Microsoft Office PowerPoint</Application>
  <PresentationFormat>Presentación en pantalla (4:3)</PresentationFormat>
  <Paragraphs>133</Paragraphs>
  <Slides>26</Slides>
  <Notes>24</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26</vt:i4>
      </vt:variant>
    </vt:vector>
  </HeadingPairs>
  <TitlesOfParts>
    <vt:vector size="30" baseType="lpstr">
      <vt:lpstr>Arial</vt:lpstr>
      <vt:lpstr>Calibri</vt:lpstr>
      <vt:lpstr>Liberation Serif</vt:lpstr>
      <vt:lpstr>Tema de Office</vt:lpstr>
      <vt:lpstr>Urban Heat: Green Roofs to Decrease Solar Heat in Downtown Paraná.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Urban Heat: Green Roof as alternative way to decrease Solar heat in Downtown Paraná.</dc:title>
  <dc:creator>Hugo Villagra</dc:creator>
  <cp:lastModifiedBy>Depto. Biblioteca</cp:lastModifiedBy>
  <cp:revision>63</cp:revision>
  <dcterms:created xsi:type="dcterms:W3CDTF">2022-08-13T23:40:03Z</dcterms:created>
  <dcterms:modified xsi:type="dcterms:W3CDTF">2023-08-01T19:50:51Z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3254710</vt:lpwstr>
  </property>
  <property fmtid="{D5CDD505-2E9C-101B-9397-08002B2CF9AE}" pid="3" name="NXPowerLiteSettings">
    <vt:lpwstr>F7000400038000</vt:lpwstr>
  </property>
  <property fmtid="{D5CDD505-2E9C-101B-9397-08002B2CF9AE}" pid="4" name="NXPowerLiteVersion">
    <vt:lpwstr>S9.2.0</vt:lpwstr>
  </property>
</Properties>
</file>