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98" r:id="rId8"/>
    <p:sldId id="263" r:id="rId9"/>
    <p:sldId id="297" r:id="rId10"/>
    <p:sldId id="296" r:id="rId11"/>
    <p:sldId id="299" r:id="rId12"/>
    <p:sldId id="301" r:id="rId13"/>
    <p:sldId id="302" r:id="rId14"/>
    <p:sldId id="300" r:id="rId15"/>
    <p:sldId id="303" r:id="rId16"/>
    <p:sldId id="304" r:id="rId17"/>
    <p:sldId id="264" r:id="rId18"/>
    <p:sldId id="265" r:id="rId19"/>
    <p:sldId id="261" r:id="rId20"/>
    <p:sldId id="305" r:id="rId21"/>
    <p:sldId id="274" r:id="rId22"/>
    <p:sldId id="275" r:id="rId23"/>
    <p:sldId id="276" r:id="rId24"/>
    <p:sldId id="277" r:id="rId25"/>
    <p:sldId id="278" r:id="rId26"/>
    <p:sldId id="266" r:id="rId27"/>
    <p:sldId id="267" r:id="rId28"/>
    <p:sldId id="279" r:id="rId29"/>
    <p:sldId id="268" r:id="rId30"/>
    <p:sldId id="269" r:id="rId31"/>
    <p:sldId id="280" r:id="rId32"/>
    <p:sldId id="270" r:id="rId33"/>
    <p:sldId id="271" r:id="rId34"/>
    <p:sldId id="272" r:id="rId35"/>
    <p:sldId id="273" r:id="rId36"/>
    <p:sldId id="281" r:id="rId37"/>
    <p:sldId id="283" r:id="rId38"/>
    <p:sldId id="282" r:id="rId39"/>
    <p:sldId id="284" r:id="rId40"/>
    <p:sldId id="285" r:id="rId41"/>
    <p:sldId id="286" r:id="rId42"/>
    <p:sldId id="287" r:id="rId43"/>
    <p:sldId id="288" r:id="rId44"/>
    <p:sldId id="291" r:id="rId45"/>
    <p:sldId id="292" r:id="rId46"/>
    <p:sldId id="293" r:id="rId47"/>
    <p:sldId id="294" r:id="rId48"/>
    <p:sldId id="289" r:id="rId49"/>
    <p:sldId id="295" r:id="rId50"/>
    <p:sldId id="290" r:id="rId5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25" d="100"/>
          <a:sy n="125" d="100"/>
        </p:scale>
        <p:origin x="36" y="-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248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79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3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290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010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987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203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317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050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481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38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F044-C5ED-42A8-A0B4-4810EB49347B}" type="datetimeFigureOut">
              <a:rPr lang="es-AR" smtClean="0"/>
              <a:t>14/12/2021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CE13-636C-4A67-93D3-44D8965540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644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package" Target="../embeddings/Hoja_de_c_lculo_de_Microsoft_Excel3.xlsx"/><Relationship Id="rId4" Type="http://schemas.openxmlformats.org/officeDocument/2006/relationships/image" Target="../media/image3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5" Type="http://schemas.openxmlformats.org/officeDocument/2006/relationships/package" Target="../embeddings/Hoja_de_c_lculo_de_Microsoft_Excel6.xlsx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148"/>
            <a:ext cx="12262338" cy="735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38735" y="132910"/>
            <a:ext cx="7183901" cy="1026943"/>
          </a:xfrm>
        </p:spPr>
        <p:txBody>
          <a:bodyPr>
            <a:normAutofit fontScale="90000"/>
          </a:bodyPr>
          <a:lstStyle/>
          <a:p>
            <a:r>
              <a:rPr lang="es-AR" sz="8000" u="sng" dirty="0" smtClean="0">
                <a:latin typeface="Bookman Old Style" panose="02050604050505020204" pitchFamily="18" charset="0"/>
              </a:rPr>
              <a:t>Proyecto Final</a:t>
            </a:r>
            <a:endParaRPr lang="es-AR" sz="8000" u="sng" dirty="0">
              <a:latin typeface="Bookman Old Style" panose="0205060405050502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7310" y="2446218"/>
            <a:ext cx="10747718" cy="1376575"/>
          </a:xfrm>
          <a:solidFill>
            <a:schemeClr val="bg1">
              <a:alpha val="66000"/>
            </a:schemeClr>
          </a:solidFill>
          <a:ln>
            <a:gradFill>
              <a:gsLst>
                <a:gs pos="37000">
                  <a:schemeClr val="accent1">
                    <a:alpha val="0"/>
                    <a:lumMod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txBody>
          <a:bodyPr>
            <a:normAutofit fontScale="62500" lnSpcReduction="20000"/>
          </a:bodyPr>
          <a:lstStyle/>
          <a:p>
            <a:endParaRPr lang="es-AR" dirty="0"/>
          </a:p>
          <a:p>
            <a:r>
              <a:rPr lang="es-AR" sz="3200" dirty="0"/>
              <a:t> </a:t>
            </a:r>
            <a:r>
              <a:rPr lang="es-AR" sz="3900" dirty="0" smtClean="0">
                <a:latin typeface="Bodoni MT" panose="02070603080606020203" pitchFamily="18" charset="0"/>
              </a:rPr>
              <a:t>“Línea subterránea en </a:t>
            </a:r>
            <a:r>
              <a:rPr lang="es-AR" sz="3900" dirty="0">
                <a:latin typeface="Bodoni MT" panose="02070603080606020203" pitchFamily="18" charset="0"/>
              </a:rPr>
              <a:t>132 </a:t>
            </a:r>
            <a:r>
              <a:rPr lang="es-AR" sz="3900" dirty="0" err="1">
                <a:latin typeface="Bodoni MT" panose="02070603080606020203" pitchFamily="18" charset="0"/>
              </a:rPr>
              <a:t>kV</a:t>
            </a:r>
            <a:r>
              <a:rPr lang="es-AR" sz="3900" dirty="0">
                <a:latin typeface="Bodoni MT" panose="02070603080606020203" pitchFamily="18" charset="0"/>
              </a:rPr>
              <a:t> ET </a:t>
            </a:r>
            <a:r>
              <a:rPr lang="es-AR" sz="3900" dirty="0" smtClean="0">
                <a:latin typeface="Bodoni MT" panose="02070603080606020203" pitchFamily="18" charset="0"/>
              </a:rPr>
              <a:t>Concordia- Rio Uruguay y ampliación del campo de </a:t>
            </a:r>
            <a:endParaRPr lang="es-AR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3900" dirty="0" smtClean="0">
                <a:latin typeface="Bodoni MT" panose="02070603080606020203" pitchFamily="18" charset="0"/>
              </a:rPr>
              <a:t>transformación” </a:t>
            </a:r>
            <a:endParaRPr lang="es-AR" sz="3900" dirty="0">
              <a:latin typeface="Bodoni MT" panose="020706030806060202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90" y="5147174"/>
            <a:ext cx="1327440" cy="136396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</p:pic>
      <p:sp>
        <p:nvSpPr>
          <p:cNvPr id="10" name="Rectángulo 9"/>
          <p:cNvSpPr/>
          <p:nvPr/>
        </p:nvSpPr>
        <p:spPr>
          <a:xfrm>
            <a:off x="6945166" y="5185190"/>
            <a:ext cx="3954929" cy="1200329"/>
          </a:xfrm>
          <a:prstGeom prst="rect">
            <a:avLst/>
          </a:prstGeom>
          <a:solidFill>
            <a:srgbClr val="FFFFFF">
              <a:shade val="85000"/>
              <a:alpha val="68000"/>
            </a:srgbClr>
          </a:solidFill>
        </p:spPr>
        <p:txBody>
          <a:bodyPr wrap="none">
            <a:spAutoFit/>
          </a:bodyPr>
          <a:lstStyle/>
          <a:p>
            <a:r>
              <a:rPr lang="es-AR" b="1" dirty="0" smtClean="0">
                <a:latin typeface="Book Antiqua" panose="02040602050305030304" pitchFamily="18" charset="0"/>
              </a:rPr>
              <a:t>UTN Facultad Regional Concordia.</a:t>
            </a:r>
          </a:p>
          <a:p>
            <a:r>
              <a:rPr lang="es-AR" b="1" dirty="0" smtClean="0">
                <a:latin typeface="Book Antiqua" panose="02040602050305030304" pitchFamily="18" charset="0"/>
              </a:rPr>
              <a:t>Ingeniería Eléctrica.</a:t>
            </a:r>
          </a:p>
          <a:p>
            <a:r>
              <a:rPr lang="es-AR" b="1" dirty="0" smtClean="0">
                <a:latin typeface="Book Antiqua" panose="02040602050305030304" pitchFamily="18" charset="0"/>
              </a:rPr>
              <a:t>Año 2021.</a:t>
            </a:r>
          </a:p>
          <a:p>
            <a:r>
              <a:rPr lang="es-AR" b="1" dirty="0" smtClean="0">
                <a:latin typeface="Book Antiqua" panose="02040602050305030304" pitchFamily="18" charset="0"/>
              </a:rPr>
              <a:t>Alumno: </a:t>
            </a:r>
            <a:r>
              <a:rPr lang="es-AR" b="1" dirty="0" err="1" smtClean="0">
                <a:latin typeface="Book Antiqua" panose="02040602050305030304" pitchFamily="18" charset="0"/>
              </a:rPr>
              <a:t>Adente</a:t>
            </a:r>
            <a:r>
              <a:rPr lang="es-AR" b="1" dirty="0" smtClean="0">
                <a:latin typeface="Book Antiqua" panose="02040602050305030304" pitchFamily="18" charset="0"/>
              </a:rPr>
              <a:t>, Maximiliano José.</a:t>
            </a:r>
            <a:endParaRPr lang="es-AR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Subestación Rio Uruguay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300956"/>
            <a:ext cx="102870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Interruptor de 132 </a:t>
            </a:r>
            <a:r>
              <a:rPr lang="es-AR" dirty="0" err="1" smtClean="0"/>
              <a:t>kV</a:t>
            </a:r>
            <a:r>
              <a:rPr lang="es-AR" dirty="0" smtClean="0"/>
              <a:t> GL 312</a:t>
            </a:r>
            <a:endParaRPr lang="es-A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4" y="1690688"/>
            <a:ext cx="5396517" cy="51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75" y="328613"/>
            <a:ext cx="41338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517" y="365125"/>
            <a:ext cx="8770966" cy="57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Seccionador de Línea/ Barra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340" y="1912259"/>
            <a:ext cx="8409320" cy="49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Descargadores ABB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643" y="1808314"/>
            <a:ext cx="2344405" cy="43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Transformador 132/33/13,2 </a:t>
            </a:r>
            <a:r>
              <a:rPr lang="es-AR" dirty="0" err="1" smtClean="0"/>
              <a:t>kV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52" y="1967288"/>
            <a:ext cx="5638337" cy="40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6203" y="1142158"/>
            <a:ext cx="3961877" cy="798156"/>
          </a:xfrm>
        </p:spPr>
        <p:txBody>
          <a:bodyPr>
            <a:normAutofit/>
          </a:bodyPr>
          <a:lstStyle/>
          <a:p>
            <a:r>
              <a:rPr lang="es-AR" sz="3600" dirty="0" smtClean="0"/>
              <a:t>Cruce ferroviario</a:t>
            </a:r>
            <a:endParaRPr lang="es-AR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57" y="2944116"/>
            <a:ext cx="4133850" cy="2647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02" y="761418"/>
            <a:ext cx="47529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35" y="1821946"/>
            <a:ext cx="100393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ANALISIS DE LA DEMANDA.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El método utilizado para estimar la demanda máxima es una proyección lineal basada en las mediciones históricas registradas en la </a:t>
            </a:r>
            <a:r>
              <a:rPr lang="es-AR" dirty="0" smtClean="0"/>
              <a:t>ET.</a:t>
            </a:r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70" y="3051485"/>
            <a:ext cx="5495925" cy="38957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864865" y="4209218"/>
            <a:ext cx="4230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Como se puede observar gráficamente la tasa de crecimiento es 2,1363MVA/año </a:t>
            </a:r>
          </a:p>
        </p:txBody>
      </p:sp>
    </p:spTree>
    <p:extLst>
      <p:ext uri="{BB962C8B-B14F-4D97-AF65-F5344CB8AC3E}">
        <p14:creationId xmlns:p14="http://schemas.microsoft.com/office/powerpoint/2010/main" val="2813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DESCRIPCIÓN DEL PROYECTO.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3960" y="185058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s-AR" dirty="0" smtClean="0"/>
              <a:t>Realización </a:t>
            </a:r>
            <a:r>
              <a:rPr lang="es-AR" dirty="0"/>
              <a:t>de una línea en 132 </a:t>
            </a:r>
            <a:r>
              <a:rPr lang="es-AR" dirty="0" err="1"/>
              <a:t>kV</a:t>
            </a:r>
            <a:r>
              <a:rPr lang="es-AR" dirty="0"/>
              <a:t> que interconecta la subestación Concordia con ET Rio Uruguay, la misma será subterránea y solo cuenta con un Tramo Aéreo en el cruce de ferrocarril. </a:t>
            </a:r>
          </a:p>
          <a:p>
            <a:r>
              <a:rPr lang="es-AR" dirty="0" smtClean="0"/>
              <a:t>Realización </a:t>
            </a:r>
            <a:r>
              <a:rPr lang="es-AR" dirty="0"/>
              <a:t>de un campo de entrada en la ET Rio Uruguay. </a:t>
            </a:r>
          </a:p>
          <a:p>
            <a:r>
              <a:rPr lang="es-AR" dirty="0" smtClean="0"/>
              <a:t>Realización </a:t>
            </a:r>
            <a:r>
              <a:rPr lang="es-AR" dirty="0"/>
              <a:t>del campo de salida de la ET Concordia. </a:t>
            </a:r>
          </a:p>
          <a:p>
            <a:r>
              <a:rPr lang="es-AR" dirty="0" smtClean="0"/>
              <a:t>Cálculo </a:t>
            </a:r>
            <a:r>
              <a:rPr lang="es-AR" dirty="0"/>
              <a:t>eléctrico de las protecciones de la Subestación Concordia. </a:t>
            </a:r>
          </a:p>
          <a:p>
            <a:r>
              <a:rPr lang="es-AR" dirty="0" smtClean="0"/>
              <a:t>Cálculo </a:t>
            </a:r>
            <a:r>
              <a:rPr lang="es-AR" dirty="0"/>
              <a:t>eléctrico de las protecciones de la Subestación Rio Uruguay. </a:t>
            </a:r>
          </a:p>
          <a:p>
            <a:r>
              <a:rPr lang="es-AR" dirty="0" smtClean="0"/>
              <a:t>Dimensionamiento </a:t>
            </a:r>
            <a:r>
              <a:rPr lang="es-AR" dirty="0"/>
              <a:t>del transformador de potencia para proveer la energía Necesaria para los próximos 20 años de la ET Rio Uruguay. </a:t>
            </a:r>
          </a:p>
          <a:p>
            <a:r>
              <a:rPr lang="es-AR" dirty="0" smtClean="0"/>
              <a:t>Cálculo </a:t>
            </a:r>
            <a:r>
              <a:rPr lang="es-AR" dirty="0"/>
              <a:t>de estructuras retenciones y pórticos. </a:t>
            </a:r>
          </a:p>
          <a:p>
            <a:r>
              <a:rPr lang="es-AR" dirty="0" smtClean="0"/>
              <a:t>Cálculo </a:t>
            </a:r>
            <a:r>
              <a:rPr lang="es-AR" dirty="0"/>
              <a:t>de fundaciones. </a:t>
            </a:r>
          </a:p>
          <a:p>
            <a:r>
              <a:rPr lang="es-AR" dirty="0" smtClean="0"/>
              <a:t>Cálculo </a:t>
            </a:r>
            <a:r>
              <a:rPr lang="es-AR" dirty="0"/>
              <a:t>de la Malla de Puesta a tierra de la subestación Rio Uruguay. </a:t>
            </a:r>
          </a:p>
        </p:txBody>
      </p:sp>
    </p:spTree>
    <p:extLst>
      <p:ext uri="{BB962C8B-B14F-4D97-AF65-F5344CB8AC3E}">
        <p14:creationId xmlns:p14="http://schemas.microsoft.com/office/powerpoint/2010/main" val="23581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LEYES Y NORMATIVA VIGENTE.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AEA 90909-0 Corriente de cortocircuito en sistemas trifásicos.</a:t>
            </a:r>
          </a:p>
          <a:p>
            <a:r>
              <a:rPr lang="es-AR" dirty="0"/>
              <a:t>AEA 95402 – Reglamentación para Estaciones Transformadoras. </a:t>
            </a:r>
          </a:p>
          <a:p>
            <a:r>
              <a:rPr lang="es-AR" dirty="0"/>
              <a:t>AEA 95101 - Reglamentación sobre Líneas Subterráneas Exteriores de Energía y Telecomunicaciones. </a:t>
            </a:r>
          </a:p>
          <a:p>
            <a:r>
              <a:rPr lang="es-AR" dirty="0"/>
              <a:t>AEA 95301 - Reglamentación de Líneas Aéreas Exteriores de Media Tensión y Alta Tensión. </a:t>
            </a:r>
          </a:p>
          <a:p>
            <a:r>
              <a:rPr lang="es-AR" dirty="0"/>
              <a:t>IRAM 2281-4 Puesta a tierra en centrales y Subestaciones.</a:t>
            </a:r>
          </a:p>
          <a:p>
            <a:r>
              <a:rPr lang="es-AR" dirty="0"/>
              <a:t>IEEE </a:t>
            </a:r>
            <a:r>
              <a:rPr lang="es-AR" dirty="0" err="1"/>
              <a:t>Std</a:t>
            </a:r>
            <a:r>
              <a:rPr lang="es-AR" dirty="0"/>
              <a:t> 80 – 2000 Calculo de malla de PAT.</a:t>
            </a:r>
          </a:p>
          <a:p>
            <a:r>
              <a:rPr lang="es-AR" dirty="0"/>
              <a:t>Resoluciones Ente Provincial Regulador de la Energía (EPPRE).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9567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Escenarios.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5196" y="2773275"/>
            <a:ext cx="10515600" cy="2048106"/>
          </a:xfrm>
        </p:spPr>
        <p:txBody>
          <a:bodyPr/>
          <a:lstStyle/>
          <a:p>
            <a:r>
              <a:rPr lang="es-AR" dirty="0"/>
              <a:t>- Escenario Pesimista: 2% anual. </a:t>
            </a:r>
          </a:p>
          <a:p>
            <a:r>
              <a:rPr lang="es-AR" dirty="0"/>
              <a:t>- Escenario Intermedio: </a:t>
            </a:r>
            <a:r>
              <a:rPr lang="es-AR" dirty="0" smtClean="0"/>
              <a:t>3,5</a:t>
            </a:r>
            <a:r>
              <a:rPr lang="es-AR" dirty="0"/>
              <a:t>% anual. </a:t>
            </a:r>
          </a:p>
          <a:p>
            <a:r>
              <a:rPr lang="es-AR" dirty="0"/>
              <a:t>- Escenario Optimista: 6% anual. </a:t>
            </a:r>
          </a:p>
        </p:txBody>
      </p:sp>
    </p:spTree>
    <p:extLst>
      <p:ext uri="{BB962C8B-B14F-4D97-AF65-F5344CB8AC3E}">
        <p14:creationId xmlns:p14="http://schemas.microsoft.com/office/powerpoint/2010/main" val="391240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AR" dirty="0"/>
              <a:t>Escenario pesimista. 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1562389"/>
            <a:ext cx="1800225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7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Escenario intermedio. 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7" y="1825625"/>
            <a:ext cx="1952625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7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Escenario optimista. 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0" y="1423844"/>
            <a:ext cx="1733204" cy="4772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0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</a:t>
            </a:r>
            <a:r>
              <a:rPr lang="es-AR" dirty="0" smtClean="0"/>
              <a:t>volución </a:t>
            </a:r>
            <a:r>
              <a:rPr lang="es-AR" dirty="0"/>
              <a:t>de la demanda, para los distintos escenarios, durante veinte años.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180" y="2139887"/>
            <a:ext cx="6881640" cy="37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IDEA Y </a:t>
            </a:r>
            <a:r>
              <a:rPr lang="es-AR" dirty="0" smtClean="0"/>
              <a:t>NECESIDAD</a:t>
            </a:r>
            <a:r>
              <a:rPr lang="es-AR" dirty="0"/>
              <a:t>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1135" y="1858064"/>
            <a:ext cx="10515600" cy="2032292"/>
          </a:xfrm>
        </p:spPr>
        <p:txBody>
          <a:bodyPr/>
          <a:lstStyle/>
          <a:p>
            <a:r>
              <a:rPr lang="es-AR" dirty="0" smtClean="0"/>
              <a:t>Principalmente porque la subestación Rio Uruguay </a:t>
            </a:r>
            <a:r>
              <a:rPr lang="es-AR" dirty="0"/>
              <a:t>está trabajando al 80% de su capacidad </a:t>
            </a:r>
            <a:r>
              <a:rPr lang="es-AR" dirty="0" smtClean="0"/>
              <a:t>y en segunda instancia cualquier falla que ocurra entre la estación Concordia-Rio Uruguay deja sin servicio a toda la ciudad de Concordia y alrededores.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842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VISIÓN-MISIÓN.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Visión: Mejorar la calidad y confiabilidad del servicio eléctrico de la zona de Concordia y toda la región en sí, y destacando así la operatividad y profesionalismo competente en lo que se refiere a la mejora del servicio Eléctrico. </a:t>
            </a:r>
            <a:endParaRPr lang="es-AR" dirty="0" smtClean="0"/>
          </a:p>
          <a:p>
            <a:r>
              <a:rPr lang="es-AR" dirty="0"/>
              <a:t>Misión: Fortalecer la red de transmisión de alta tensión de lo que respecta al anillado de 132 </a:t>
            </a:r>
            <a:r>
              <a:rPr lang="es-AR" dirty="0" err="1"/>
              <a:t>kV</a:t>
            </a:r>
            <a:r>
              <a:rPr lang="es-AR" dirty="0"/>
              <a:t> de la prestadora de servicio Eléctrico ENERSA hacia Cooperativa de Concordia LTDA. 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31322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SOLUCIÓN PROPUESTA.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321" y="2540520"/>
            <a:ext cx="10515600" cy="1915103"/>
          </a:xfrm>
        </p:spPr>
        <p:txBody>
          <a:bodyPr/>
          <a:lstStyle/>
          <a:p>
            <a:r>
              <a:rPr lang="es-AR" dirty="0"/>
              <a:t>Alimentar con una nueva terna subterránea a la barra de 132kV de la ET Rio Uruguay, además adicionarle un campo de entrada, una ampliación del campo de transformación con su respectivo transformador de 30MVA y un campo de salida en la ET Concordia. </a:t>
            </a:r>
          </a:p>
        </p:txBody>
      </p:sp>
    </p:spTree>
    <p:extLst>
      <p:ext uri="{BB962C8B-B14F-4D97-AF65-F5344CB8AC3E}">
        <p14:creationId xmlns:p14="http://schemas.microsoft.com/office/powerpoint/2010/main" val="1678789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ET Concordia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82" y="1906859"/>
            <a:ext cx="5078669" cy="440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577" y="1166591"/>
            <a:ext cx="7683878" cy="56914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6233" y="28135"/>
            <a:ext cx="4756052" cy="1353063"/>
          </a:xfrm>
        </p:spPr>
        <p:txBody>
          <a:bodyPr/>
          <a:lstStyle/>
          <a:p>
            <a:r>
              <a:rPr lang="es-AR" dirty="0"/>
              <a:t>Ubicación</a:t>
            </a:r>
            <a:r>
              <a:rPr lang="es-A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481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ET Rio Uruguay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525" y="1806497"/>
            <a:ext cx="4466456" cy="47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93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Traza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739" y="1334447"/>
            <a:ext cx="7168521" cy="53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6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Análisis FODA.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1822" y="1346662"/>
            <a:ext cx="10515600" cy="4695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600" dirty="0"/>
              <a:t>Fortalezas: </a:t>
            </a:r>
            <a:endParaRPr lang="es-AR" sz="3600" dirty="0" smtClean="0"/>
          </a:p>
          <a:p>
            <a:endParaRPr lang="es-AR" sz="2200" dirty="0"/>
          </a:p>
          <a:p>
            <a:r>
              <a:rPr lang="es-AR" sz="2400" dirty="0" smtClean="0"/>
              <a:t> </a:t>
            </a:r>
            <a:r>
              <a:rPr lang="es-AR" sz="2400" dirty="0"/>
              <a:t>Infraestructura de transmisión que permite la entrega de servicios con niveles aceptables de calidad. </a:t>
            </a:r>
          </a:p>
          <a:p>
            <a:r>
              <a:rPr lang="es-AR" sz="2400" dirty="0" smtClean="0"/>
              <a:t>Instalación </a:t>
            </a:r>
            <a:r>
              <a:rPr lang="es-AR" sz="2400" dirty="0"/>
              <a:t>con elevada vida útil. </a:t>
            </a:r>
          </a:p>
          <a:p>
            <a:r>
              <a:rPr lang="es-AR" sz="2400" dirty="0" smtClean="0"/>
              <a:t>Bajos </a:t>
            </a:r>
            <a:r>
              <a:rPr lang="es-AR" sz="2400" dirty="0"/>
              <a:t>costos de operación. </a:t>
            </a:r>
          </a:p>
          <a:p>
            <a:r>
              <a:rPr lang="es-AR" sz="2400" dirty="0" smtClean="0"/>
              <a:t>Mantenimientos </a:t>
            </a:r>
            <a:r>
              <a:rPr lang="es-AR" sz="2400" dirty="0"/>
              <a:t>mínimos. </a:t>
            </a:r>
          </a:p>
          <a:p>
            <a:r>
              <a:rPr lang="es-AR" sz="2400" dirty="0" smtClean="0"/>
              <a:t>Recuperación de la Inversión a mediano plazo. </a:t>
            </a:r>
          </a:p>
          <a:p>
            <a:r>
              <a:rPr lang="es-AR" sz="2400" dirty="0" smtClean="0"/>
              <a:t>Mayor </a:t>
            </a:r>
            <a:r>
              <a:rPr lang="es-AR" sz="2400" dirty="0"/>
              <a:t>flexibilidad de maniobras. </a:t>
            </a:r>
          </a:p>
          <a:p>
            <a:r>
              <a:rPr lang="es-AR" sz="2400" dirty="0" smtClean="0"/>
              <a:t>Menores </a:t>
            </a:r>
            <a:r>
              <a:rPr lang="es-AR" sz="2400" dirty="0"/>
              <a:t>tiempos de reposición del servicio.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4833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320" y="457393"/>
            <a:ext cx="9198203" cy="250325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AR" sz="6400" dirty="0"/>
              <a:t>Oportunidades</a:t>
            </a:r>
            <a:r>
              <a:rPr lang="es-AR" sz="6400" dirty="0" smtClean="0"/>
              <a:t>:</a:t>
            </a:r>
          </a:p>
          <a:p>
            <a:endParaRPr lang="es-AR" dirty="0"/>
          </a:p>
          <a:p>
            <a:pPr marL="2286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AR" sz="4400" dirty="0" smtClean="0"/>
              <a:t>Desarticular el cuello de botella de salida de la subestación Rio Uruguay al alimentarla por dos líneas. </a:t>
            </a:r>
          </a:p>
          <a:p>
            <a:pPr marL="2286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AR" sz="4400" dirty="0" smtClean="0"/>
              <a:t> Soporte ante fallas. </a:t>
            </a:r>
          </a:p>
          <a:p>
            <a:pPr marL="2286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AR" sz="4400" dirty="0" smtClean="0"/>
              <a:t>Menores tiempos de reposición del servicio. </a:t>
            </a:r>
            <a:endParaRPr lang="es-AR" sz="4400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10320" y="3341716"/>
            <a:ext cx="9638372" cy="262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3600" dirty="0"/>
              <a:t>Debilidades</a:t>
            </a:r>
            <a:r>
              <a:rPr lang="es-AR" sz="3600" dirty="0" smtClean="0"/>
              <a:t>:</a:t>
            </a:r>
          </a:p>
          <a:p>
            <a:endParaRPr lang="es-AR" dirty="0"/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s-AR" dirty="0"/>
              <a:t>Inversión inicial elevada, ya que el costo del tendido subterráneo representan una relación 10 a 1 con un tendido similar </a:t>
            </a:r>
            <a:r>
              <a:rPr lang="es-AR" dirty="0" smtClean="0"/>
              <a:t>aéreo.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s-AR" dirty="0" smtClean="0"/>
              <a:t>Ruptura de veredas durante la instalación de conductores subterráneos. </a:t>
            </a:r>
          </a:p>
          <a:p>
            <a:pPr algn="l"/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625204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7018" y="1119043"/>
            <a:ext cx="10405946" cy="3328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600" dirty="0"/>
              <a:t>Amenazas: </a:t>
            </a:r>
            <a:endParaRPr lang="es-AR" sz="3600" dirty="0" smtClean="0"/>
          </a:p>
          <a:p>
            <a:pPr marL="0" indent="0">
              <a:buNone/>
            </a:pPr>
            <a:endParaRPr lang="es-AR" sz="3600" dirty="0"/>
          </a:p>
          <a:p>
            <a:r>
              <a:rPr lang="es-AR" sz="2400" dirty="0" smtClean="0"/>
              <a:t>Devaluación </a:t>
            </a:r>
            <a:r>
              <a:rPr lang="es-AR" sz="2400" dirty="0"/>
              <a:t>de la moneda local respecto a la moneda extranjera </a:t>
            </a:r>
          </a:p>
          <a:p>
            <a:r>
              <a:rPr lang="es-AR" sz="2400" dirty="0" smtClean="0"/>
              <a:t>Incremento </a:t>
            </a:r>
            <a:r>
              <a:rPr lang="es-AR" sz="2400" dirty="0"/>
              <a:t>de la Inflación de precios. </a:t>
            </a:r>
          </a:p>
          <a:p>
            <a:r>
              <a:rPr lang="es-AR" sz="2400" dirty="0" smtClean="0"/>
              <a:t>Control </a:t>
            </a:r>
            <a:r>
              <a:rPr lang="es-AR" sz="2400" dirty="0"/>
              <a:t>tarifario. </a:t>
            </a:r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678367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PLANIFICACION DE OBRAS.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1821" y="1858875"/>
            <a:ext cx="10515600" cy="4351338"/>
          </a:xfrm>
        </p:spPr>
        <p:txBody>
          <a:bodyPr>
            <a:normAutofit/>
          </a:bodyPr>
          <a:lstStyle/>
          <a:p>
            <a:r>
              <a:rPr lang="es-AR" sz="2400" dirty="0" smtClean="0"/>
              <a:t>Comienzo de obra 9/11/21. </a:t>
            </a:r>
          </a:p>
          <a:p>
            <a:r>
              <a:rPr lang="es-AR" sz="2400" dirty="0" smtClean="0"/>
              <a:t>Finalización de obra 21/06/22.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552869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PLAN DE MARKETING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429749"/>
            <a:ext cx="10515600" cy="1250084"/>
          </a:xfrm>
        </p:spPr>
        <p:txBody>
          <a:bodyPr>
            <a:normAutofit/>
          </a:bodyPr>
          <a:lstStyle/>
          <a:p>
            <a:r>
              <a:rPr lang="es-AR" sz="2400" dirty="0" smtClean="0"/>
              <a:t>Este </a:t>
            </a:r>
            <a:r>
              <a:rPr lang="es-AR" sz="2400" dirty="0"/>
              <a:t>proyecto se encuentra dirigido a todos los usuarios de la Cooperativa Eléctrica de Concordia </a:t>
            </a:r>
            <a:r>
              <a:rPr lang="es-AR" sz="2400" dirty="0" err="1"/>
              <a:t>Ltda</a:t>
            </a:r>
            <a:r>
              <a:rPr lang="es-AR" sz="2400" dirty="0"/>
              <a:t> y a toda la región de Salto Grande.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1897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Segmentación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26289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Diferenciación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 smtClean="0"/>
              <a:t>Se </a:t>
            </a:r>
            <a:r>
              <a:rPr lang="es-AR" sz="2400" dirty="0"/>
              <a:t>pretende proyectar a largo plazo, la continuidad y calidad del servicio eléctrico, necesaria para el desarrollo y bienestar social. </a:t>
            </a:r>
          </a:p>
          <a:p>
            <a:r>
              <a:rPr lang="es-AR" sz="2400" dirty="0"/>
              <a:t>Características que diferencian el proyecto: </a:t>
            </a:r>
          </a:p>
          <a:p>
            <a:pPr marL="0" indent="0">
              <a:buNone/>
            </a:pPr>
            <a:r>
              <a:rPr lang="es-AR" sz="2400" dirty="0"/>
              <a:t> -Minimiza el impacto visual y social. </a:t>
            </a:r>
          </a:p>
          <a:p>
            <a:pPr marL="0" indent="0">
              <a:buNone/>
            </a:pPr>
            <a:r>
              <a:rPr lang="es-AR" sz="2400" dirty="0"/>
              <a:t> - Se planifica un vano de 80m en cruce ferroviario. </a:t>
            </a:r>
          </a:p>
          <a:p>
            <a:pPr marL="0" indent="0">
              <a:buNone/>
            </a:pPr>
            <a:r>
              <a:rPr lang="es-AR" sz="2400" dirty="0"/>
              <a:t> -Reduce el costo de operación y mantenimiento.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127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Posicionamiento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7822"/>
          </a:xfrm>
        </p:spPr>
        <p:txBody>
          <a:bodyPr>
            <a:normAutofit/>
          </a:bodyPr>
          <a:lstStyle/>
          <a:p>
            <a:r>
              <a:rPr lang="es-AR" sz="2400" dirty="0"/>
              <a:t>La ejecución de la obra y futura puesta en marcha, evitarían las sanciones y multas por falta de suministro </a:t>
            </a:r>
            <a:r>
              <a:rPr lang="es-AR" sz="2400" dirty="0" smtClean="0"/>
              <a:t>eléctrico.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29614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 smtClean="0"/>
              <a:t>Publicidad </a:t>
            </a:r>
            <a:endParaRPr lang="es-AR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38200" y="4472047"/>
            <a:ext cx="10515600" cy="817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/>
              <a:t>Dicha obra será promocionada a través de distintos medios audiovisuales, televisión, página de la Cooperativa Eléctrica, diarios, etc. </a:t>
            </a:r>
            <a:endParaRPr lang="es-AR" sz="2400" dirty="0" smtClean="0"/>
          </a:p>
        </p:txBody>
      </p:sp>
    </p:spTree>
    <p:extLst>
      <p:ext uri="{BB962C8B-B14F-4D97-AF65-F5344CB8AC3E}">
        <p14:creationId xmlns:p14="http://schemas.microsoft.com/office/powerpoint/2010/main" val="613162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Monto de la obra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3200" dirty="0">
                <a:solidFill>
                  <a:srgbClr val="FF0000"/>
                </a:solidFill>
              </a:rPr>
              <a:t>Monto total </a:t>
            </a:r>
            <a:r>
              <a:rPr lang="es-AR" sz="3200" dirty="0" err="1" smtClean="0">
                <a:solidFill>
                  <a:srgbClr val="FF0000"/>
                </a:solidFill>
              </a:rPr>
              <a:t>U$s</a:t>
            </a:r>
            <a:r>
              <a:rPr lang="es-AR" sz="3200" dirty="0" smtClean="0">
                <a:solidFill>
                  <a:srgbClr val="FF0000"/>
                </a:solidFill>
              </a:rPr>
              <a:t> 3.199.951</a:t>
            </a:r>
            <a:endParaRPr lang="es-A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2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ANTECEDENTES.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Cooperativa Eléctrica de Concordia que fue fundada oficialmente el 16 de julio de 1933. </a:t>
            </a:r>
            <a:endParaRPr lang="es-AR" dirty="0" smtClean="0"/>
          </a:p>
          <a:p>
            <a:r>
              <a:rPr lang="es-AR" dirty="0"/>
              <a:t>Con el objetivo de mejorar la eficiencia, mediante la reducción los costos de peajes y la perdida de energía, surgió la </a:t>
            </a:r>
            <a:r>
              <a:rPr lang="es-AR" dirty="0" smtClean="0"/>
              <a:t>necesidad </a:t>
            </a:r>
            <a:r>
              <a:rPr lang="es-AR" dirty="0"/>
              <a:t>de construir la Estación Transformadora RIO Uruguay </a:t>
            </a:r>
            <a:endParaRPr lang="es-AR" dirty="0" smtClean="0"/>
          </a:p>
          <a:p>
            <a:r>
              <a:rPr lang="es-AR" dirty="0"/>
              <a:t>El 5 de octubre de 1998 el Ente Provincial Regulador de la Energía (E.P.R.E.) </a:t>
            </a:r>
            <a:r>
              <a:rPr lang="es-AR" dirty="0" smtClean="0"/>
              <a:t>mediante </a:t>
            </a:r>
            <a:r>
              <a:rPr lang="es-AR" dirty="0"/>
              <a:t>la Resolución Nº 344 </a:t>
            </a:r>
            <a:r>
              <a:rPr lang="es-AR" dirty="0" smtClean="0"/>
              <a:t>Certificó a </a:t>
            </a:r>
            <a:r>
              <a:rPr lang="es-AR" dirty="0"/>
              <a:t>favor de la Cooperativa </a:t>
            </a:r>
            <a:r>
              <a:rPr lang="es-AR" dirty="0" smtClean="0"/>
              <a:t>la </a:t>
            </a:r>
            <a:r>
              <a:rPr lang="es-AR" dirty="0"/>
              <a:t>construcción y montaje de la nueva Estación Transformadora Río </a:t>
            </a:r>
            <a:r>
              <a:rPr lang="es-AR" dirty="0" smtClean="0"/>
              <a:t>Uruguay.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391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ANÁLISIS FINANCIERO.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Préstamo bancario (sistema de amortización alemán</a:t>
            </a:r>
            <a:r>
              <a:rPr lang="es-AR" dirty="0" smtClean="0"/>
              <a:t>)</a:t>
            </a:r>
          </a:p>
          <a:p>
            <a:endParaRPr lang="es-AR" dirty="0" smtClean="0"/>
          </a:p>
          <a:p>
            <a:r>
              <a:rPr lang="es-AR" dirty="0" smtClean="0"/>
              <a:t>Préstamo del 80%</a:t>
            </a:r>
            <a:endParaRPr lang="es-A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37822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695048"/>
              </p:ext>
            </p:extLst>
          </p:nvPr>
        </p:nvGraphicFramePr>
        <p:xfrm>
          <a:off x="838200" y="3782291"/>
          <a:ext cx="57912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Hoja de cálculo" r:id="rId3" imgW="5381641" imgH="1533497" progId="Excel.Sheet.12">
                  <p:embed/>
                </p:oleObj>
              </mc:Choice>
              <mc:Fallback>
                <p:oleObj name="Hoja de cálculo" r:id="rId3" imgW="5381641" imgH="1533497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82291"/>
                        <a:ext cx="579120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033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15438" y="2036617"/>
            <a:ext cx="90007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4666" y="3865417"/>
            <a:ext cx="107690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Rectangle 52"/>
          <p:cNvSpPr>
            <a:spLocks noChangeArrowheads="1"/>
          </p:cNvSpPr>
          <p:nvPr/>
        </p:nvSpPr>
        <p:spPr bwMode="auto">
          <a:xfrm flipV="1">
            <a:off x="2992778" y="2776537"/>
            <a:ext cx="88610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017656"/>
              </p:ext>
            </p:extLst>
          </p:nvPr>
        </p:nvGraphicFramePr>
        <p:xfrm>
          <a:off x="1113028" y="2583180"/>
          <a:ext cx="10024252" cy="1016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Hoja de cálculo" r:id="rId3" imgW="11972937" imgH="1342917" progId="Excel.Sheet.12">
                  <p:embed/>
                </p:oleObj>
              </mc:Choice>
              <mc:Fallback>
                <p:oleObj name="Hoja de cálculo" r:id="rId3" imgW="11972937" imgH="1342917" progId="Excel.Sheet.12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28" y="2583180"/>
                        <a:ext cx="10024252" cy="1016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4595744" y="3990400"/>
            <a:ext cx="10350886" cy="4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90877"/>
              </p:ext>
            </p:extLst>
          </p:nvPr>
        </p:nvGraphicFramePr>
        <p:xfrm>
          <a:off x="3677060" y="3990401"/>
          <a:ext cx="5545046" cy="111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Hoja de cálculo" r:id="rId5" imgW="6010386" imgH="1342917" progId="Excel.Sheet.12">
                  <p:embed/>
                </p:oleObj>
              </mc:Choice>
              <mc:Fallback>
                <p:oleObj name="Hoja de cálculo" r:id="rId5" imgW="6010386" imgH="1342917" progId="Excel.Sheet.12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060" y="3990401"/>
                        <a:ext cx="5545046" cy="1118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964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Préstamo del </a:t>
            </a:r>
            <a:r>
              <a:rPr lang="es-AR" dirty="0" smtClean="0"/>
              <a:t>20</a:t>
            </a:r>
            <a:r>
              <a:rPr lang="es-AR" dirty="0"/>
              <a:t>%</a:t>
            </a:r>
          </a:p>
          <a:p>
            <a:endParaRPr lang="es-A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75163" y="28817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78616"/>
              </p:ext>
            </p:extLst>
          </p:nvPr>
        </p:nvGraphicFramePr>
        <p:xfrm>
          <a:off x="2175163" y="2881746"/>
          <a:ext cx="57245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Hoja de cálculo" r:id="rId3" imgW="5315055" imgH="1533497" progId="Excel.Sheet.12">
                  <p:embed/>
                </p:oleObj>
              </mc:Choice>
              <mc:Fallback>
                <p:oleObj name="Hoja de cálculo" r:id="rId3" imgW="5315055" imgH="1533497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163" y="2881746"/>
                        <a:ext cx="5724525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913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1281" y="1967345"/>
            <a:ext cx="105232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41464" y="3699163"/>
            <a:ext cx="109798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Rectangle 52"/>
          <p:cNvSpPr>
            <a:spLocks noChangeArrowheads="1"/>
          </p:cNvSpPr>
          <p:nvPr/>
        </p:nvSpPr>
        <p:spPr bwMode="auto">
          <a:xfrm flipV="1">
            <a:off x="466057" y="2064970"/>
            <a:ext cx="108963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47456"/>
              </p:ext>
            </p:extLst>
          </p:nvPr>
        </p:nvGraphicFramePr>
        <p:xfrm>
          <a:off x="323620" y="2224178"/>
          <a:ext cx="11398568" cy="1166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Hoja de cálculo" r:id="rId3" imgW="11868082" imgH="1342917" progId="Excel.Sheet.12">
                  <p:embed/>
                </p:oleObj>
              </mc:Choice>
              <mc:Fallback>
                <p:oleObj name="Hoja de cálculo" r:id="rId3" imgW="11868082" imgH="1342917" progId="Excel.Sheet.12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20" y="2224178"/>
                        <a:ext cx="11398568" cy="1166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3710928" y="3763585"/>
            <a:ext cx="11452872" cy="4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091271"/>
              </p:ext>
            </p:extLst>
          </p:nvPr>
        </p:nvGraphicFramePr>
        <p:xfrm>
          <a:off x="3277216" y="3763586"/>
          <a:ext cx="6104910" cy="1242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Hoja de cálculo" r:id="rId5" imgW="5962551" imgH="1342917" progId="Excel.Sheet.12">
                  <p:embed/>
                </p:oleObj>
              </mc:Choice>
              <mc:Fallback>
                <p:oleObj name="Hoja de cálculo" r:id="rId5" imgW="5962551" imgH="1342917" progId="Excel.Sheet.12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7216" y="3763586"/>
                        <a:ext cx="6104910" cy="1242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090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992068" y="1222972"/>
            <a:ext cx="57230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AR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PRESTAMO DEL 80% ESCENARIO DE CRECIMIENTO DEL </a:t>
            </a:r>
            <a:r>
              <a:rPr lang="es-AR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es-AR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s-AR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1851660"/>
            <a:ext cx="11894820" cy="407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447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" y="845819"/>
            <a:ext cx="12034203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7" y="5631180"/>
            <a:ext cx="4952365" cy="601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262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69474" y="982106"/>
            <a:ext cx="567174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AR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PRESTAMO DEL 20% ESCENARIO DE CRECIMIENTO DEL </a:t>
            </a:r>
            <a:r>
              <a:rPr lang="es-AR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es-AR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s-AR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0191"/>
            <a:ext cx="11960860" cy="4204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109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1051559"/>
            <a:ext cx="11937365" cy="422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39" y="5809343"/>
            <a:ext cx="4686935" cy="569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994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Análisis de la rentabilidad </a:t>
            </a:r>
            <a:br>
              <a:rPr lang="es-AR" b="1" dirty="0"/>
            </a:b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36403"/>
            <a:ext cx="91440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prstClr val="black"/>
                </a:solidFill>
              </a:rPr>
              <a:t>Conclusión: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Sobre el proyecto se puede determinar que  habiendo una corrección por inflación de las tarifas, no alcanza para obtener Valores Actuales positivos de forma que el proyecto sea rentable.</a:t>
            </a:r>
          </a:p>
          <a:p>
            <a:r>
              <a:rPr lang="es-AR" dirty="0" smtClean="0"/>
              <a:t>De forma paralela se puede apreciar que </a:t>
            </a:r>
            <a:r>
              <a:rPr lang="es-AR" dirty="0"/>
              <a:t>la tasa de retorno es menor que la tasa de interés de los bancos </a:t>
            </a:r>
            <a:r>
              <a:rPr lang="es-AR" dirty="0" smtClean="0"/>
              <a:t>privados.</a:t>
            </a:r>
          </a:p>
          <a:p>
            <a:r>
              <a:rPr lang="es-AR" dirty="0" smtClean="0"/>
              <a:t>El proyecto es técnicamente factible.</a:t>
            </a:r>
          </a:p>
          <a:p>
            <a:r>
              <a:rPr lang="es-AR" dirty="0" smtClean="0"/>
              <a:t>Fortalecer las debilidades y deficiencias de la actual ET Rio Uruguay.</a:t>
            </a:r>
          </a:p>
          <a:p>
            <a:r>
              <a:rPr lang="es-AR" dirty="0" smtClean="0"/>
              <a:t>Los conductores subterráneos poseen una vida </a:t>
            </a:r>
            <a:r>
              <a:rPr lang="es-AR" smtClean="0"/>
              <a:t>útil de </a:t>
            </a:r>
            <a:r>
              <a:rPr lang="es-AR" dirty="0" smtClean="0"/>
              <a:t>más de 70 años.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1859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uan Nicolàs\Downloads\Unifilar132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944" y="1258833"/>
            <a:ext cx="7920111" cy="5599167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92458" y="365125"/>
            <a:ext cx="10361341" cy="973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4000" smtClean="0"/>
              <a:t>Sistema de 132kV de la Provincia de Entre Ríos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5793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00508"/>
            <a:ext cx="10515600" cy="1325130"/>
          </a:xfrm>
        </p:spPr>
        <p:txBody>
          <a:bodyPr>
            <a:normAutofit/>
          </a:bodyPr>
          <a:lstStyle/>
          <a:p>
            <a:pPr algn="ctr"/>
            <a:r>
              <a:rPr lang="es-AR" sz="8000" b="1" dirty="0" smtClean="0"/>
              <a:t>Muchas Gracias</a:t>
            </a:r>
            <a:endParaRPr lang="es-AR" sz="8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68440"/>
          </a:xfrm>
        </p:spPr>
        <p:txBody>
          <a:bodyPr/>
          <a:lstStyle/>
          <a:p>
            <a:pPr marL="0" indent="0">
              <a:buNone/>
            </a:pP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702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30" y="922685"/>
            <a:ext cx="3055435" cy="582729"/>
          </a:xfrm>
        </p:spPr>
        <p:txBody>
          <a:bodyPr>
            <a:normAutofit/>
          </a:bodyPr>
          <a:lstStyle/>
          <a:p>
            <a:r>
              <a:rPr lang="es-AR" sz="2200" dirty="0" smtClean="0"/>
              <a:t>Cámara de Empalme </a:t>
            </a:r>
            <a:endParaRPr lang="es-AR" sz="22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78" y="1758718"/>
            <a:ext cx="3257287" cy="4351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60" y="3338029"/>
            <a:ext cx="3619500" cy="241935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32971" y="2372035"/>
            <a:ext cx="4218878" cy="63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400" dirty="0" smtClean="0"/>
              <a:t>Cámara de Transposición de malla </a:t>
            </a:r>
            <a:endParaRPr lang="es-AR" sz="24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9028639" y="2514599"/>
            <a:ext cx="2518317" cy="63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200" dirty="0" smtClean="0"/>
              <a:t>Vista del conductor</a:t>
            </a:r>
          </a:p>
          <a:p>
            <a:pPr algn="ctr"/>
            <a:r>
              <a:rPr lang="es-AR" sz="2200" dirty="0" smtClean="0"/>
              <a:t>Tecnología XLPE</a:t>
            </a:r>
            <a:endParaRPr lang="es-AR" sz="2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375" y="3338029"/>
            <a:ext cx="1104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Cross </a:t>
            </a:r>
            <a:r>
              <a:rPr lang="es-AR" dirty="0"/>
              <a:t>B</a:t>
            </a:r>
            <a:r>
              <a:rPr lang="es-AR" dirty="0" smtClean="0"/>
              <a:t>onding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08" y="1357100"/>
            <a:ext cx="10084983" cy="55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8773" y="1234920"/>
            <a:ext cx="1760034" cy="582729"/>
          </a:xfrm>
        </p:spPr>
        <p:txBody>
          <a:bodyPr>
            <a:normAutofit/>
          </a:bodyPr>
          <a:lstStyle/>
          <a:p>
            <a:r>
              <a:rPr lang="es-AR" sz="1800" dirty="0" smtClean="0"/>
              <a:t>Soporte Terminal</a:t>
            </a:r>
            <a:endParaRPr lang="es-AR" sz="1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5979" y="2026347"/>
            <a:ext cx="2025622" cy="4351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77" y="4682235"/>
            <a:ext cx="2486025" cy="1695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677" y="2053490"/>
            <a:ext cx="2445026" cy="1740283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185174" y="3944046"/>
            <a:ext cx="2123030" cy="58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800" dirty="0" smtClean="0"/>
              <a:t>Tendido Subterráneo</a:t>
            </a:r>
            <a:endParaRPr lang="es-AR" sz="18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108203" y="1393031"/>
            <a:ext cx="2102530" cy="58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800" dirty="0" smtClean="0"/>
              <a:t>Acometida Terminal</a:t>
            </a:r>
            <a:endParaRPr lang="es-AR" sz="1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566" y="2417567"/>
            <a:ext cx="2047875" cy="258127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5494411" y="1734982"/>
            <a:ext cx="2123030" cy="58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1800" smtClean="0"/>
              <a:t>Acometida Aéreo </a:t>
            </a:r>
            <a:r>
              <a:rPr lang="es-AR" sz="1800" dirty="0" smtClean="0"/>
              <a:t>Subterráneo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19217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093" y="0"/>
            <a:ext cx="10515600" cy="1325563"/>
          </a:xfrm>
        </p:spPr>
        <p:txBody>
          <a:bodyPr/>
          <a:lstStyle/>
          <a:p>
            <a:r>
              <a:rPr lang="es-AR" dirty="0" smtClean="0"/>
              <a:t>Subestación Concordia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6" y="827736"/>
            <a:ext cx="12146214" cy="60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1090</Words>
  <Application>Microsoft Office PowerPoint</Application>
  <PresentationFormat>Panorámica</PresentationFormat>
  <Paragraphs>127</Paragraphs>
  <Slides>50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</vt:lpstr>
      <vt:lpstr>Bodoni MT</vt:lpstr>
      <vt:lpstr>Book Antiqua</vt:lpstr>
      <vt:lpstr>Bookman Old Style</vt:lpstr>
      <vt:lpstr>Calibri</vt:lpstr>
      <vt:lpstr>Calibri Light</vt:lpstr>
      <vt:lpstr>Times New Roman</vt:lpstr>
      <vt:lpstr>Tema de Office</vt:lpstr>
      <vt:lpstr>Hoja de cálculo</vt:lpstr>
      <vt:lpstr>Proyecto Final</vt:lpstr>
      <vt:lpstr>DESCRIPCIÓN DEL PROYECTO. </vt:lpstr>
      <vt:lpstr>Ubicación </vt:lpstr>
      <vt:lpstr>ANTECEDENTES. </vt:lpstr>
      <vt:lpstr>Presentación de PowerPoint</vt:lpstr>
      <vt:lpstr>Cámara de Empalme </vt:lpstr>
      <vt:lpstr>Sistema Cross Bonding</vt:lpstr>
      <vt:lpstr>Soporte Terminal</vt:lpstr>
      <vt:lpstr>Subestación Concordia</vt:lpstr>
      <vt:lpstr>Subestación Rio Uruguay</vt:lpstr>
      <vt:lpstr>Interruptor de 132 kV GL 312</vt:lpstr>
      <vt:lpstr>Presentación de PowerPoint</vt:lpstr>
      <vt:lpstr>Presentación de PowerPoint</vt:lpstr>
      <vt:lpstr>Seccionador de Línea/ Barra</vt:lpstr>
      <vt:lpstr>Descargadores ABB</vt:lpstr>
      <vt:lpstr>Transformador 132/33/13,2 kV</vt:lpstr>
      <vt:lpstr>Cruce ferroviario</vt:lpstr>
      <vt:lpstr>Presentación de PowerPoint</vt:lpstr>
      <vt:lpstr>ANALISIS DE LA DEMANDA. </vt:lpstr>
      <vt:lpstr>LEYES Y NORMATIVA VIGENTE.</vt:lpstr>
      <vt:lpstr>Escenarios. </vt:lpstr>
      <vt:lpstr>Escenario pesimista. </vt:lpstr>
      <vt:lpstr>Escenario intermedio. </vt:lpstr>
      <vt:lpstr>Escenario optimista. </vt:lpstr>
      <vt:lpstr>Evolución de la demanda, para los distintos escenarios, durante veinte años. </vt:lpstr>
      <vt:lpstr>IDEA Y NECESIDAD. </vt:lpstr>
      <vt:lpstr>VISIÓN-MISIÓN. </vt:lpstr>
      <vt:lpstr>SOLUCIÓN PROPUESTA. </vt:lpstr>
      <vt:lpstr>ET Concordia</vt:lpstr>
      <vt:lpstr>ET Rio Uruguay</vt:lpstr>
      <vt:lpstr>Traza </vt:lpstr>
      <vt:lpstr>Análisis FODA. </vt:lpstr>
      <vt:lpstr>Presentación de PowerPoint</vt:lpstr>
      <vt:lpstr>Presentación de PowerPoint</vt:lpstr>
      <vt:lpstr>PLANIFICACION DE OBRAS. </vt:lpstr>
      <vt:lpstr>PLAN DE MARKETING </vt:lpstr>
      <vt:lpstr>Diferenciación</vt:lpstr>
      <vt:lpstr>Posicionamiento </vt:lpstr>
      <vt:lpstr>Monto de la obra</vt:lpstr>
      <vt:lpstr>ANÁLISIS FINANCIERO.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la rentabilidad  </vt:lpstr>
      <vt:lpstr>Conclusión:</vt:lpstr>
      <vt:lpstr>Muchas Gracias</vt:lpstr>
    </vt:vector>
  </TitlesOfParts>
  <Company>eXit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Final</dc:title>
  <dc:creator>Usuario</dc:creator>
  <cp:lastModifiedBy>Usuario</cp:lastModifiedBy>
  <cp:revision>99</cp:revision>
  <dcterms:created xsi:type="dcterms:W3CDTF">2021-04-28T14:16:03Z</dcterms:created>
  <dcterms:modified xsi:type="dcterms:W3CDTF">2021-12-14T20:15:41Z</dcterms:modified>
</cp:coreProperties>
</file>