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000000"/>
          </p15:clr>
        </p15:guide>
        <p15:guide id="2" pos="13824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0D75F5A-9B3F-4F46-9D41-D44DE1121FC2}">
  <a:tblStyle styleId="{F0D75F5A-9B3F-4F46-9D41-D44DE1121FC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F5F5E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5F5E8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-278" y="-9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Google Shape;1029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0" name="Google Shape;1030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1" name="Google Shape;1031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2" name="Google Shape;1032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3" name="Google Shape;1033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4" name="Google Shape;1034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0312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Google Shape;109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3" name="Google Shape;10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53137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óster">
  <p:cSld name="Póster">
    <p:bg>
      <p:bgPr>
        <a:solidFill>
          <a:srgbClr val="E9E8B7"/>
        </a:solidFill>
        <a:effectLst/>
      </p:bgPr>
    </p:bg>
    <p:spTree>
      <p:nvGrpSpPr>
        <p:cNvPr id="1" name="Shape 1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Google Shape;1048;p2"/>
          <p:cNvSpPr/>
          <p:nvPr/>
        </p:nvSpPr>
        <p:spPr>
          <a:xfrm>
            <a:off x="685800" y="14798040"/>
            <a:ext cx="457200" cy="914400"/>
          </a:xfrm>
          <a:prstGeom prst="rect">
            <a:avLst/>
          </a:prstGeom>
          <a:solidFill>
            <a:srgbClr val="41779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5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9" name="Google Shape;1049;p2"/>
          <p:cNvSpPr/>
          <p:nvPr/>
        </p:nvSpPr>
        <p:spPr>
          <a:xfrm>
            <a:off x="685800" y="23301960"/>
            <a:ext cx="457200" cy="914400"/>
          </a:xfrm>
          <a:prstGeom prst="rect">
            <a:avLst/>
          </a:prstGeom>
          <a:solidFill>
            <a:srgbClr val="6A692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5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2"/>
          <p:cNvSpPr/>
          <p:nvPr/>
        </p:nvSpPr>
        <p:spPr>
          <a:xfrm>
            <a:off x="1" y="32004000"/>
            <a:ext cx="43891200" cy="914400"/>
          </a:xfrm>
          <a:prstGeom prst="rect">
            <a:avLst/>
          </a:prstGeom>
          <a:solidFill>
            <a:srgbClr val="DEDC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60"/>
              <a:buFont typeface="Arial"/>
              <a:buNone/>
            </a:pPr>
            <a:r>
              <a:rPr lang="es-ES" sz="726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`</a:t>
            </a:r>
            <a:endParaRPr/>
          </a:p>
        </p:txBody>
      </p:sp>
      <p:cxnSp>
        <p:nvCxnSpPr>
          <p:cNvPr id="1051" name="Google Shape;1051;p2"/>
          <p:cNvCxnSpPr/>
          <p:nvPr/>
        </p:nvCxnSpPr>
        <p:spPr>
          <a:xfrm>
            <a:off x="0" y="32004000"/>
            <a:ext cx="43891200" cy="0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052" name="Google Shape;1052;p2"/>
          <p:cNvSpPr/>
          <p:nvPr/>
        </p:nvSpPr>
        <p:spPr>
          <a:xfrm>
            <a:off x="29591222" y="6172200"/>
            <a:ext cx="13102200" cy="253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5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3" name="Google Shape;1053;p2"/>
          <p:cNvSpPr/>
          <p:nvPr/>
        </p:nvSpPr>
        <p:spPr>
          <a:xfrm>
            <a:off x="15363158" y="6172200"/>
            <a:ext cx="13102200" cy="253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5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4" name="Google Shape;1054;p2"/>
          <p:cNvSpPr/>
          <p:nvPr/>
        </p:nvSpPr>
        <p:spPr>
          <a:xfrm>
            <a:off x="1116805" y="6172200"/>
            <a:ext cx="13102200" cy="253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5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5" name="Google Shape;1055;p2"/>
          <p:cNvSpPr/>
          <p:nvPr/>
        </p:nvSpPr>
        <p:spPr>
          <a:xfrm>
            <a:off x="685800" y="6172200"/>
            <a:ext cx="457200" cy="914400"/>
          </a:xfrm>
          <a:prstGeom prst="rect">
            <a:avLst/>
          </a:prstGeom>
          <a:solidFill>
            <a:srgbClr val="1B4C6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5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2"/>
          <p:cNvSpPr/>
          <p:nvPr/>
        </p:nvSpPr>
        <p:spPr>
          <a:xfrm>
            <a:off x="1143001" y="3886200"/>
            <a:ext cx="42748200" cy="1600200"/>
          </a:xfrm>
          <a:prstGeom prst="rect">
            <a:avLst/>
          </a:prstGeom>
          <a:solidFill>
            <a:srgbClr val="F3F3D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258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7" name="Google Shape;1057;p2"/>
          <p:cNvSpPr txBox="1">
            <a:spLocks noGrp="1"/>
          </p:cNvSpPr>
          <p:nvPr>
            <p:ph type="title"/>
          </p:nvPr>
        </p:nvSpPr>
        <p:spPr>
          <a:xfrm>
            <a:off x="2209800" y="1219260"/>
            <a:ext cx="35661600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8" name="Google Shape;1058;p2"/>
          <p:cNvSpPr txBox="1">
            <a:spLocks noGrp="1"/>
          </p:cNvSpPr>
          <p:nvPr>
            <p:ph type="body" idx="1"/>
          </p:nvPr>
        </p:nvSpPr>
        <p:spPr>
          <a:xfrm>
            <a:off x="2209800" y="4083469"/>
            <a:ext cx="35661600" cy="12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9" name="Google Shape;1059;p2"/>
          <p:cNvSpPr txBox="1">
            <a:spLocks noGrp="1"/>
          </p:cNvSpPr>
          <p:nvPr>
            <p:ph type="body" idx="2"/>
          </p:nvPr>
        </p:nvSpPr>
        <p:spPr>
          <a:xfrm>
            <a:off x="1170431" y="6172200"/>
            <a:ext cx="13044300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365750" tIns="45700" rIns="91425" bIns="45700" anchor="ctr" anchorCtr="0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1060" name="Google Shape;1060;p2"/>
          <p:cNvSpPr txBox="1">
            <a:spLocks noGrp="1"/>
          </p:cNvSpPr>
          <p:nvPr>
            <p:ph type="body" idx="3"/>
          </p:nvPr>
        </p:nvSpPr>
        <p:spPr>
          <a:xfrm>
            <a:off x="1174552" y="7086600"/>
            <a:ext cx="13048500" cy="68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  <a:defRPr/>
            </a:lvl1pPr>
            <a:lvl2pPr marL="914400" lvl="1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2pPr>
            <a:lvl3pPr marL="1371600" lvl="2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3pPr>
            <a:lvl4pPr marL="1828800" lvl="3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4pPr>
            <a:lvl5pPr marL="2286000" lvl="4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5pPr>
            <a:lvl6pPr marL="2743200" lvl="5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6pPr>
            <a:lvl7pPr marL="3200400" lvl="6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7pPr>
            <a:lvl8pPr marL="3657600" lvl="7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8pPr>
            <a:lvl9pPr marL="4114800" lvl="8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1061" name="Google Shape;1061;p2"/>
          <p:cNvSpPr txBox="1">
            <a:spLocks noGrp="1"/>
          </p:cNvSpPr>
          <p:nvPr>
            <p:ph type="body" idx="4"/>
          </p:nvPr>
        </p:nvSpPr>
        <p:spPr>
          <a:xfrm>
            <a:off x="1170431" y="14798040"/>
            <a:ext cx="13048500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365750" tIns="45700" rIns="91425" bIns="45700" anchor="ctr" anchorCtr="0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1062" name="Google Shape;1062;p2"/>
          <p:cNvSpPr txBox="1">
            <a:spLocks noGrp="1"/>
          </p:cNvSpPr>
          <p:nvPr>
            <p:ph type="body" idx="5"/>
          </p:nvPr>
        </p:nvSpPr>
        <p:spPr>
          <a:xfrm>
            <a:off x="1174552" y="15712439"/>
            <a:ext cx="13048500" cy="74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  <a:defRPr/>
            </a:lvl1pPr>
            <a:lvl2pPr marL="914400" lvl="1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2pPr>
            <a:lvl3pPr marL="1371600" lvl="2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3pPr>
            <a:lvl4pPr marL="1828800" lvl="3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4pPr>
            <a:lvl5pPr marL="2286000" lvl="4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5pPr>
            <a:lvl6pPr marL="2743200" lvl="5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6pPr>
            <a:lvl7pPr marL="3200400" lvl="6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7pPr>
            <a:lvl8pPr marL="3657600" lvl="7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8pPr>
            <a:lvl9pPr marL="4114800" lvl="8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1063" name="Google Shape;1063;p2"/>
          <p:cNvSpPr txBox="1">
            <a:spLocks noGrp="1"/>
          </p:cNvSpPr>
          <p:nvPr>
            <p:ph type="body" idx="6"/>
          </p:nvPr>
        </p:nvSpPr>
        <p:spPr>
          <a:xfrm>
            <a:off x="1170431" y="23301960"/>
            <a:ext cx="13048500" cy="914400"/>
          </a:xfrm>
          <a:prstGeom prst="rect">
            <a:avLst/>
          </a:prstGeom>
          <a:solidFill>
            <a:srgbClr val="A09D30"/>
          </a:solidFill>
          <a:ln>
            <a:noFill/>
          </a:ln>
        </p:spPr>
        <p:txBody>
          <a:bodyPr spcFirstLastPara="1" wrap="square" lIns="365750" tIns="45700" rIns="91425" bIns="45700" anchor="ctr" anchorCtr="0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1064" name="Google Shape;1064;p2"/>
          <p:cNvSpPr txBox="1">
            <a:spLocks noGrp="1"/>
          </p:cNvSpPr>
          <p:nvPr>
            <p:ph type="body" idx="7"/>
          </p:nvPr>
        </p:nvSpPr>
        <p:spPr>
          <a:xfrm>
            <a:off x="1174552" y="24216361"/>
            <a:ext cx="13048500" cy="72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  <a:defRPr/>
            </a:lvl1pPr>
            <a:lvl2pPr marL="914400" lvl="1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2pPr>
            <a:lvl3pPr marL="1371600" lvl="2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3pPr>
            <a:lvl4pPr marL="1828800" lvl="3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4pPr>
            <a:lvl5pPr marL="2286000" lvl="4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5pPr>
            <a:lvl6pPr marL="2743200" lvl="5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6pPr>
            <a:lvl7pPr marL="3200400" lvl="6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7pPr>
            <a:lvl8pPr marL="3657600" lvl="7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8pPr>
            <a:lvl9pPr marL="4114800" lvl="8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1065" name="Google Shape;1065;p2"/>
          <p:cNvSpPr txBox="1">
            <a:spLocks noGrp="1"/>
          </p:cNvSpPr>
          <p:nvPr>
            <p:ph type="body" idx="8"/>
          </p:nvPr>
        </p:nvSpPr>
        <p:spPr>
          <a:xfrm>
            <a:off x="15416784" y="6172200"/>
            <a:ext cx="13048500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365750" tIns="45700" rIns="91425" bIns="45700" anchor="ctr" anchorCtr="0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1066" name="Google Shape;1066;p2"/>
          <p:cNvSpPr txBox="1">
            <a:spLocks noGrp="1"/>
          </p:cNvSpPr>
          <p:nvPr>
            <p:ph type="body" idx="9"/>
          </p:nvPr>
        </p:nvSpPr>
        <p:spPr>
          <a:xfrm>
            <a:off x="15416784" y="7086600"/>
            <a:ext cx="13048500" cy="49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  <a:defRPr/>
            </a:lvl1pPr>
            <a:lvl2pPr marL="914400" lvl="1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2pPr>
            <a:lvl3pPr marL="1371600" lvl="2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3pPr>
            <a:lvl4pPr marL="1828800" lvl="3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4pPr>
            <a:lvl5pPr marL="2286000" lvl="4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5pPr>
            <a:lvl6pPr marL="2743200" lvl="5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6pPr>
            <a:lvl7pPr marL="3200400" lvl="6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7pPr>
            <a:lvl8pPr marL="3657600" lvl="7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8pPr>
            <a:lvl9pPr marL="4114800" lvl="8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1067" name="Google Shape;1067;p2"/>
          <p:cNvSpPr txBox="1">
            <a:spLocks noGrp="1"/>
          </p:cNvSpPr>
          <p:nvPr>
            <p:ph type="body" idx="13"/>
          </p:nvPr>
        </p:nvSpPr>
        <p:spPr>
          <a:xfrm>
            <a:off x="15416784" y="12456478"/>
            <a:ext cx="13048500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  <a:defRPr/>
            </a:lvl1pPr>
            <a:lvl2pPr marL="914400" lvl="1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2pPr>
            <a:lvl3pPr marL="1371600" lvl="2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3pPr>
            <a:lvl4pPr marL="1828800" lvl="3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4pPr>
            <a:lvl5pPr marL="2286000" lvl="4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5pPr>
            <a:lvl6pPr marL="2743200" lvl="5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6pPr>
            <a:lvl7pPr marL="3200400" lvl="6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7pPr>
            <a:lvl8pPr marL="3657600" lvl="7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8pPr>
            <a:lvl9pPr marL="4114800" lvl="8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1068" name="Google Shape;1068;p2"/>
          <p:cNvSpPr txBox="1">
            <a:spLocks noGrp="1"/>
          </p:cNvSpPr>
          <p:nvPr>
            <p:ph type="body" idx="14"/>
          </p:nvPr>
        </p:nvSpPr>
        <p:spPr>
          <a:xfrm>
            <a:off x="15416784" y="19072430"/>
            <a:ext cx="13048500" cy="39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  <a:defRPr/>
            </a:lvl1pPr>
            <a:lvl2pPr marL="914400" lvl="1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2pPr>
            <a:lvl3pPr marL="1371600" lvl="2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3pPr>
            <a:lvl4pPr marL="1828800" lvl="3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4pPr>
            <a:lvl5pPr marL="2286000" lvl="4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5pPr>
            <a:lvl6pPr marL="2743200" lvl="5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6pPr>
            <a:lvl7pPr marL="3200400" lvl="6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7pPr>
            <a:lvl8pPr marL="3657600" lvl="7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8pPr>
            <a:lvl9pPr marL="4114800" lvl="8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1069" name="Google Shape;1069;p2"/>
          <p:cNvSpPr txBox="1">
            <a:spLocks noGrp="1"/>
          </p:cNvSpPr>
          <p:nvPr>
            <p:ph type="body" idx="15"/>
          </p:nvPr>
        </p:nvSpPr>
        <p:spPr>
          <a:xfrm>
            <a:off x="15416784" y="23301960"/>
            <a:ext cx="130485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365750" tIns="45700" rIns="91425" bIns="45700" anchor="ctr" anchorCtr="0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1070" name="Google Shape;1070;p2"/>
          <p:cNvSpPr txBox="1">
            <a:spLocks noGrp="1"/>
          </p:cNvSpPr>
          <p:nvPr>
            <p:ph type="body" idx="16"/>
          </p:nvPr>
        </p:nvSpPr>
        <p:spPr>
          <a:xfrm>
            <a:off x="15416784" y="24216361"/>
            <a:ext cx="13048500" cy="7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  <a:defRPr/>
            </a:lvl1pPr>
            <a:lvl2pPr marL="914400" lvl="1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2pPr>
            <a:lvl3pPr marL="1371600" lvl="2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3pPr>
            <a:lvl4pPr marL="1828800" lvl="3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4pPr>
            <a:lvl5pPr marL="2286000" lvl="4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5pPr>
            <a:lvl6pPr marL="2743200" lvl="5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6pPr>
            <a:lvl7pPr marL="3200400" lvl="6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7pPr>
            <a:lvl8pPr marL="3657600" lvl="7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8pPr>
            <a:lvl9pPr marL="4114800" lvl="8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1071" name="Google Shape;1071;p2"/>
          <p:cNvSpPr txBox="1">
            <a:spLocks noGrp="1"/>
          </p:cNvSpPr>
          <p:nvPr>
            <p:ph type="body" idx="17"/>
          </p:nvPr>
        </p:nvSpPr>
        <p:spPr>
          <a:xfrm>
            <a:off x="29644848" y="6172200"/>
            <a:ext cx="130485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365750" tIns="45700" rIns="91425" bIns="45700" anchor="ctr" anchorCtr="0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1072" name="Google Shape;1072;p2"/>
          <p:cNvSpPr txBox="1">
            <a:spLocks noGrp="1"/>
          </p:cNvSpPr>
          <p:nvPr>
            <p:ph type="body" idx="18"/>
          </p:nvPr>
        </p:nvSpPr>
        <p:spPr>
          <a:xfrm>
            <a:off x="29644848" y="7086600"/>
            <a:ext cx="13048500" cy="73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  <a:defRPr/>
            </a:lvl1pPr>
            <a:lvl2pPr marL="914400" lvl="1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2pPr>
            <a:lvl3pPr marL="1371600" lvl="2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3pPr>
            <a:lvl4pPr marL="1828800" lvl="3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4pPr>
            <a:lvl5pPr marL="2286000" lvl="4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5pPr>
            <a:lvl6pPr marL="2743200" lvl="5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6pPr>
            <a:lvl7pPr marL="3200400" lvl="6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7pPr>
            <a:lvl8pPr marL="3657600" lvl="7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8pPr>
            <a:lvl9pPr marL="4114800" lvl="8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1073" name="Google Shape;1073;p2"/>
          <p:cNvSpPr txBox="1">
            <a:spLocks noGrp="1"/>
          </p:cNvSpPr>
          <p:nvPr>
            <p:ph type="body" idx="19"/>
          </p:nvPr>
        </p:nvSpPr>
        <p:spPr>
          <a:xfrm>
            <a:off x="29644848" y="15251886"/>
            <a:ext cx="13048500" cy="73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  <a:defRPr/>
            </a:lvl1pPr>
            <a:lvl2pPr marL="914400" lvl="1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2pPr>
            <a:lvl3pPr marL="1371600" lvl="2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3pPr>
            <a:lvl4pPr marL="1828800" lvl="3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4pPr>
            <a:lvl5pPr marL="2286000" lvl="4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5pPr>
            <a:lvl6pPr marL="2743200" lvl="5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6pPr>
            <a:lvl7pPr marL="3200400" lvl="6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7pPr>
            <a:lvl8pPr marL="3657600" lvl="7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8pPr>
            <a:lvl9pPr marL="4114800" lvl="8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1074" name="Google Shape;1074;p2"/>
          <p:cNvSpPr txBox="1">
            <a:spLocks noGrp="1"/>
          </p:cNvSpPr>
          <p:nvPr>
            <p:ph type="body" idx="20"/>
          </p:nvPr>
        </p:nvSpPr>
        <p:spPr>
          <a:xfrm>
            <a:off x="29644848" y="23301960"/>
            <a:ext cx="13048500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365750" tIns="45700" rIns="91425" bIns="45700" anchor="ctr" anchorCtr="0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1075" name="Google Shape;1075;p2"/>
          <p:cNvSpPr txBox="1">
            <a:spLocks noGrp="1"/>
          </p:cNvSpPr>
          <p:nvPr>
            <p:ph type="body" idx="21"/>
          </p:nvPr>
        </p:nvSpPr>
        <p:spPr>
          <a:xfrm>
            <a:off x="29644848" y="24216361"/>
            <a:ext cx="13048500" cy="7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Char char="•"/>
              <a:defRPr/>
            </a:lvl1pPr>
            <a:lvl2pPr marL="914400" lvl="1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2pPr>
            <a:lvl3pPr marL="1371600" lvl="2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3pPr>
            <a:lvl4pPr marL="1828800" lvl="3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4pPr>
            <a:lvl5pPr marL="2286000" lvl="4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5pPr>
            <a:lvl6pPr marL="2743200" lvl="5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6pPr>
            <a:lvl7pPr marL="3200400" lvl="6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7pPr>
            <a:lvl8pPr marL="3657600" lvl="7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8pPr>
            <a:lvl9pPr marL="4114800" lvl="8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1076" name="Google Shape;1076;p2"/>
          <p:cNvSpPr/>
          <p:nvPr/>
        </p:nvSpPr>
        <p:spPr>
          <a:xfrm>
            <a:off x="44302680" y="-1"/>
            <a:ext cx="12694800" cy="372873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274300" tIns="45700" rIns="274300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9600"/>
              <a:buFont typeface="Calibri"/>
              <a:buNone/>
            </a:pPr>
            <a:r>
              <a:rPr lang="es-ES" sz="9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Impresión: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6600"/>
              <a:buFont typeface="Calibri"/>
              <a:buNone/>
            </a:pPr>
            <a:r>
              <a:rPr lang="es-ES" sz="6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Este póster tiene un ancho de 122 cm y una altura de 92 cm. Está diseñado para imprimirse en una impresora de formato grande.</a:t>
            </a:r>
            <a:endParaRPr/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endParaRPr sz="6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8800"/>
              <a:buFont typeface="Calibri"/>
              <a:buNone/>
            </a:pPr>
            <a:r>
              <a:rPr lang="es-ES" sz="8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Personalizar el contenido:</a:t>
            </a:r>
            <a:endParaRPr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6600"/>
              <a:buFont typeface="Calibri"/>
              <a:buNone/>
            </a:pPr>
            <a:r>
              <a:rPr lang="es-ES" sz="6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Los marcadores de posición de este póster ya tienen formato. Especifique los marcadores de posición para agregar texto o haga clic en un icono para agregar una tabla, un gráfico, un gráfico SmartArt, una imagen o un archivo multimedia.</a:t>
            </a:r>
            <a:endParaRPr/>
          </a:p>
          <a:p>
            <a:pPr marL="0" marR="0" lvl="0" indent="0" algn="l" rtl="0">
              <a:spcBef>
                <a:spcPts val="2400"/>
              </a:spcBef>
              <a:spcAft>
                <a:spcPts val="0"/>
              </a:spcAft>
              <a:buClr>
                <a:srgbClr val="7F7F7F"/>
              </a:buClr>
              <a:buSzPts val="6600"/>
              <a:buFont typeface="Calibri"/>
              <a:buNone/>
            </a:pPr>
            <a:r>
              <a:rPr lang="es-ES" sz="6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Para agregar o quitar viñetas del texto, haga clic en el botón Viñetas de la pestaña Inicio.</a:t>
            </a:r>
            <a:endParaRPr/>
          </a:p>
          <a:p>
            <a:pPr marL="0" marR="0" lvl="0" indent="0" algn="l" rtl="0">
              <a:spcBef>
                <a:spcPts val="2400"/>
              </a:spcBef>
              <a:spcAft>
                <a:spcPts val="0"/>
              </a:spcAft>
              <a:buClr>
                <a:srgbClr val="7F7F7F"/>
              </a:buClr>
              <a:buSzPts val="6600"/>
              <a:buFont typeface="Calibri"/>
              <a:buNone/>
            </a:pPr>
            <a:r>
              <a:rPr lang="es-ES" sz="6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Si necesita más marcadores de posición para títulos, contenido o texto del cuerpo, haga una copia de lo que necesite y arrástrela a su posición. Las guías inteligentes de PowerPoint le ayudarán a alinearla con el resto del contenido.</a:t>
            </a:r>
            <a:endParaRPr/>
          </a:p>
          <a:p>
            <a:pPr marL="0" marR="0" lvl="0" indent="0" algn="l" rtl="0">
              <a:spcBef>
                <a:spcPts val="2400"/>
              </a:spcBef>
              <a:spcAft>
                <a:spcPts val="0"/>
              </a:spcAft>
              <a:buClr>
                <a:srgbClr val="7F7F7F"/>
              </a:buClr>
              <a:buSzPts val="6600"/>
              <a:buFont typeface="Calibri"/>
              <a:buNone/>
            </a:pPr>
            <a:r>
              <a:rPr lang="es-ES" sz="66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¿Desea usar sus propias imágenes en lugar de las nuestras? No hay problema. Simplemente haga clic con el botón secundario en una imagen y elija Cambiar imagen. Arrastre una esquina para conservar la relación de aspecto de las imágenes cuando cambie su tamaño.</a:t>
            </a:r>
            <a:endParaRPr sz="66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77" name="Google Shape;1077;p2"/>
          <p:cNvCxnSpPr/>
          <p:nvPr/>
        </p:nvCxnSpPr>
        <p:spPr>
          <a:xfrm>
            <a:off x="1143000" y="6172200"/>
            <a:ext cx="0" cy="914400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078" name="Google Shape;1078;p2"/>
          <p:cNvCxnSpPr/>
          <p:nvPr/>
        </p:nvCxnSpPr>
        <p:spPr>
          <a:xfrm>
            <a:off x="1143000" y="23301960"/>
            <a:ext cx="0" cy="914400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079" name="Google Shape;1079;p2"/>
          <p:cNvSpPr/>
          <p:nvPr/>
        </p:nvSpPr>
        <p:spPr>
          <a:xfrm>
            <a:off x="14927686" y="6172200"/>
            <a:ext cx="457200" cy="914400"/>
          </a:xfrm>
          <a:prstGeom prst="rect">
            <a:avLst/>
          </a:prstGeom>
          <a:solidFill>
            <a:srgbClr val="A09D3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5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0" name="Google Shape;1080;p2"/>
          <p:cNvCxnSpPr/>
          <p:nvPr/>
        </p:nvCxnSpPr>
        <p:spPr>
          <a:xfrm>
            <a:off x="15387315" y="6172200"/>
            <a:ext cx="0" cy="914400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081" name="Google Shape;1081;p2"/>
          <p:cNvSpPr/>
          <p:nvPr/>
        </p:nvSpPr>
        <p:spPr>
          <a:xfrm>
            <a:off x="29138880" y="6172200"/>
            <a:ext cx="457200" cy="914400"/>
          </a:xfrm>
          <a:prstGeom prst="rect">
            <a:avLst/>
          </a:prstGeom>
          <a:solidFill>
            <a:srgbClr val="2361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5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2" name="Google Shape;1082;p2"/>
          <p:cNvCxnSpPr/>
          <p:nvPr/>
        </p:nvCxnSpPr>
        <p:spPr>
          <a:xfrm>
            <a:off x="29596080" y="6172200"/>
            <a:ext cx="0" cy="914400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083" name="Google Shape;1083;p2"/>
          <p:cNvSpPr/>
          <p:nvPr/>
        </p:nvSpPr>
        <p:spPr>
          <a:xfrm>
            <a:off x="29141928" y="23298912"/>
            <a:ext cx="457200" cy="914400"/>
          </a:xfrm>
          <a:prstGeom prst="rect">
            <a:avLst/>
          </a:prstGeom>
          <a:solidFill>
            <a:srgbClr val="8087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5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4" name="Google Shape;1084;p2"/>
          <p:cNvCxnSpPr/>
          <p:nvPr/>
        </p:nvCxnSpPr>
        <p:spPr>
          <a:xfrm>
            <a:off x="29596080" y="23298912"/>
            <a:ext cx="0" cy="914400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085" name="Google Shape;1085;p2"/>
          <p:cNvSpPr/>
          <p:nvPr/>
        </p:nvSpPr>
        <p:spPr>
          <a:xfrm>
            <a:off x="14932152" y="23298912"/>
            <a:ext cx="457200" cy="914400"/>
          </a:xfrm>
          <a:prstGeom prst="rect">
            <a:avLst/>
          </a:prstGeom>
          <a:solidFill>
            <a:srgbClr val="2361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5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6" name="Google Shape;1086;p2"/>
          <p:cNvCxnSpPr/>
          <p:nvPr/>
        </p:nvCxnSpPr>
        <p:spPr>
          <a:xfrm>
            <a:off x="15389352" y="23298912"/>
            <a:ext cx="0" cy="914400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087" name="Google Shape;1087;p2"/>
          <p:cNvSpPr txBox="1">
            <a:spLocks noGrp="1"/>
          </p:cNvSpPr>
          <p:nvPr>
            <p:ph type="dt" idx="10"/>
          </p:nvPr>
        </p:nvSpPr>
        <p:spPr>
          <a:xfrm>
            <a:off x="1143000" y="32114698"/>
            <a:ext cx="987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8" name="Google Shape;1088;p2"/>
          <p:cNvSpPr txBox="1">
            <a:spLocks noGrp="1"/>
          </p:cNvSpPr>
          <p:nvPr>
            <p:ph type="ftr" idx="11"/>
          </p:nvPr>
        </p:nvSpPr>
        <p:spPr>
          <a:xfrm>
            <a:off x="11018520" y="32114698"/>
            <a:ext cx="21854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1089;p2"/>
          <p:cNvSpPr txBox="1">
            <a:spLocks noGrp="1"/>
          </p:cNvSpPr>
          <p:nvPr>
            <p:ph type="sldNum" idx="12"/>
          </p:nvPr>
        </p:nvSpPr>
        <p:spPr>
          <a:xfrm>
            <a:off x="32872680" y="32114698"/>
            <a:ext cx="987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cxnSp>
        <p:nvCxnSpPr>
          <p:cNvPr id="1090" name="Google Shape;1090;p2"/>
          <p:cNvCxnSpPr/>
          <p:nvPr/>
        </p:nvCxnSpPr>
        <p:spPr>
          <a:xfrm>
            <a:off x="1143000" y="14798040"/>
            <a:ext cx="0" cy="914400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pos="9168">
          <p15:clr>
            <a:srgbClr val="A4A3A4"/>
          </p15:clr>
        </p15:guide>
        <p15:guide id="2" pos="1848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"/>
          <p:cNvSpPr/>
          <p:nvPr/>
        </p:nvSpPr>
        <p:spPr>
          <a:xfrm flipH="1">
            <a:off x="685800" y="0"/>
            <a:ext cx="457200" cy="388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258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"/>
          <p:cNvSpPr/>
          <p:nvPr/>
        </p:nvSpPr>
        <p:spPr>
          <a:xfrm>
            <a:off x="1142999" y="0"/>
            <a:ext cx="42748200" cy="3886200"/>
          </a:xfrm>
          <a:prstGeom prst="rect">
            <a:avLst/>
          </a:prstGeom>
          <a:solidFill>
            <a:srgbClr val="DEDC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5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8" name="Google Shape;1038;p1"/>
          <p:cNvSpPr txBox="1">
            <a:spLocks noGrp="1"/>
          </p:cNvSpPr>
          <p:nvPr>
            <p:ph type="title"/>
          </p:nvPr>
        </p:nvSpPr>
        <p:spPr>
          <a:xfrm>
            <a:off x="2209800" y="1219260"/>
            <a:ext cx="35661600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Arial Black"/>
              <a:buNone/>
              <a:defRPr sz="8000" b="1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39" name="Google Shape;1039;p1"/>
          <p:cNvSpPr txBox="1"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0" name="Google Shape;1040;p1"/>
          <p:cNvSpPr txBox="1">
            <a:spLocks noGrp="1"/>
          </p:cNvSpPr>
          <p:nvPr>
            <p:ph type="dt" idx="10"/>
          </p:nvPr>
        </p:nvSpPr>
        <p:spPr>
          <a:xfrm>
            <a:off x="1143000" y="32114698"/>
            <a:ext cx="987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1" name="Google Shape;1041;p1"/>
          <p:cNvSpPr txBox="1">
            <a:spLocks noGrp="1"/>
          </p:cNvSpPr>
          <p:nvPr>
            <p:ph type="ftr" idx="11"/>
          </p:nvPr>
        </p:nvSpPr>
        <p:spPr>
          <a:xfrm>
            <a:off x="11018520" y="32114698"/>
            <a:ext cx="21854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2" name="Google Shape;1042;p1"/>
          <p:cNvSpPr txBox="1">
            <a:spLocks noGrp="1"/>
          </p:cNvSpPr>
          <p:nvPr>
            <p:ph type="sldNum" idx="12"/>
          </p:nvPr>
        </p:nvSpPr>
        <p:spPr>
          <a:xfrm>
            <a:off x="32872680" y="32114698"/>
            <a:ext cx="987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grpSp>
        <p:nvGrpSpPr>
          <p:cNvPr id="1043" name="Google Shape;1043;p1"/>
          <p:cNvGrpSpPr/>
          <p:nvPr/>
        </p:nvGrpSpPr>
        <p:grpSpPr>
          <a:xfrm>
            <a:off x="1143000" y="0"/>
            <a:ext cx="42748200" cy="5513700"/>
            <a:chOff x="1143000" y="0"/>
            <a:chExt cx="42748200" cy="5513700"/>
          </a:xfrm>
        </p:grpSpPr>
        <p:cxnSp>
          <p:nvCxnSpPr>
            <p:cNvPr id="1044" name="Google Shape;1044;p1"/>
            <p:cNvCxnSpPr/>
            <p:nvPr/>
          </p:nvCxnSpPr>
          <p:spPr>
            <a:xfrm>
              <a:off x="1143000" y="3899217"/>
              <a:ext cx="42748200" cy="0"/>
            </a:xfrm>
            <a:prstGeom prst="straightConnector1">
              <a:avLst/>
            </a:prstGeom>
            <a:noFill/>
            <a:ln w="57150" cap="flat" cmpd="sng">
              <a:solidFill>
                <a:schemeClr val="lt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045" name="Google Shape;1045;p1"/>
            <p:cNvCxnSpPr/>
            <p:nvPr/>
          </p:nvCxnSpPr>
          <p:spPr>
            <a:xfrm>
              <a:off x="1143000" y="0"/>
              <a:ext cx="0" cy="5513700"/>
            </a:xfrm>
            <a:prstGeom prst="straightConnector1">
              <a:avLst/>
            </a:prstGeom>
            <a:noFill/>
            <a:ln w="57150" cap="flat" cmpd="sng">
              <a:solidFill>
                <a:schemeClr val="lt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046" name="Google Shape;1046;p1"/>
            <p:cNvCxnSpPr/>
            <p:nvPr/>
          </p:nvCxnSpPr>
          <p:spPr>
            <a:xfrm>
              <a:off x="1143000" y="5486400"/>
              <a:ext cx="42748200" cy="0"/>
            </a:xfrm>
            <a:prstGeom prst="straightConnector1">
              <a:avLst/>
            </a:prstGeom>
            <a:noFill/>
            <a:ln w="57150" cap="flat" cmpd="sng">
              <a:solidFill>
                <a:schemeClr val="lt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720">
          <p15:clr>
            <a:srgbClr val="A4A3A4"/>
          </p15:clr>
        </p15:guide>
        <p15:guide id="3" pos="2692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ei.org.ar/" TargetMode="External"/><Relationship Id="rId3" Type="http://schemas.openxmlformats.org/officeDocument/2006/relationships/hyperlink" Target="mailto:mariego@fibertel.com.ar" TargetMode="External"/><Relationship Id="rId7" Type="http://schemas.openxmlformats.org/officeDocument/2006/relationships/hyperlink" Target="https://fernandonapoli.com/" TargetMode="External"/><Relationship Id="rId12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onfedi.org.ar/libro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www.cippec.org/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cin.edu.ar/" TargetMode="External"/><Relationship Id="rId9" Type="http://schemas.openxmlformats.org/officeDocument/2006/relationships/hyperlink" Target="https://www.oei.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p3"/>
          <p:cNvSpPr txBox="1">
            <a:spLocks noGrp="1"/>
          </p:cNvSpPr>
          <p:nvPr>
            <p:ph type="title"/>
          </p:nvPr>
        </p:nvSpPr>
        <p:spPr>
          <a:xfrm>
            <a:off x="7939390" y="915566"/>
            <a:ext cx="31078336" cy="2309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6693"/>
              </a:buClr>
              <a:buSzPts val="7200"/>
              <a:buFont typeface="Arial Black"/>
              <a:buNone/>
            </a:pPr>
            <a:r>
              <a:rPr lang="es-ES" sz="7200" b="1" i="0" dirty="0">
                <a:solidFill>
                  <a:srgbClr val="256693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es-ES" sz="7200" b="1" i="0" dirty="0" smtClean="0">
                <a:solidFill>
                  <a:srgbClr val="256693"/>
                </a:solidFill>
                <a:latin typeface="Arial Black"/>
                <a:ea typeface="Arial Black"/>
                <a:cs typeface="Arial Black"/>
                <a:sym typeface="Arial Black"/>
              </a:rPr>
              <a:t>IV </a:t>
            </a:r>
            <a:r>
              <a:rPr lang="es-ES" sz="7200" b="1" i="0" dirty="0">
                <a:solidFill>
                  <a:srgbClr val="256693"/>
                </a:solidFill>
                <a:latin typeface="Arial Black"/>
                <a:ea typeface="Arial Black"/>
                <a:cs typeface="Arial Black"/>
                <a:sym typeface="Arial Black"/>
              </a:rPr>
              <a:t>JORNADAS DE INGENIERÍA Y SOCIEDAD – JISO </a:t>
            </a:r>
            <a:r>
              <a:rPr lang="es-ES" sz="7200" b="1" i="0" dirty="0" smtClean="0">
                <a:solidFill>
                  <a:srgbClr val="256693"/>
                </a:solidFill>
                <a:latin typeface="Arial Black"/>
                <a:ea typeface="Arial Black"/>
                <a:cs typeface="Arial Black"/>
                <a:sym typeface="Arial Black"/>
              </a:rPr>
              <a:t>2020</a:t>
            </a:r>
            <a:r>
              <a:rPr lang="es-ES" sz="7200" b="1" i="0" dirty="0">
                <a:solidFill>
                  <a:srgbClr val="256693"/>
                </a:solidFill>
                <a:latin typeface="Arial Black"/>
                <a:ea typeface="Arial Black"/>
                <a:cs typeface="Arial Black"/>
                <a:sym typeface="Arial Black"/>
              </a:rPr>
              <a:t/>
            </a:r>
            <a:br>
              <a:rPr lang="es-ES" sz="7200" b="1" i="0" dirty="0">
                <a:solidFill>
                  <a:srgbClr val="256693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s-ES" sz="6030" dirty="0">
                <a:solidFill>
                  <a:srgbClr val="256693"/>
                </a:solidFill>
                <a:latin typeface="Arial Black"/>
                <a:ea typeface="Arial Black"/>
                <a:cs typeface="Arial Black"/>
                <a:sym typeface="Arial Black"/>
              </a:rPr>
              <a:t>UNIVERSIDAD TECNOLÓGICA NACIONAL – FACULTAD REGIONAL </a:t>
            </a:r>
            <a:r>
              <a:rPr lang="es-ES" sz="6030" dirty="0" smtClean="0">
                <a:solidFill>
                  <a:srgbClr val="256693"/>
                </a:solidFill>
                <a:latin typeface="Arial Black"/>
                <a:ea typeface="Arial Black"/>
                <a:cs typeface="Arial Black"/>
                <a:sym typeface="Arial Black"/>
              </a:rPr>
              <a:t>CÓRDOBA</a:t>
            </a:r>
            <a:endParaRPr sz="6030" b="1" i="0" dirty="0">
              <a:solidFill>
                <a:srgbClr val="256693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96" name="Google Shape;1096;p3"/>
          <p:cNvSpPr txBox="1">
            <a:spLocks noGrp="1"/>
          </p:cNvSpPr>
          <p:nvPr>
            <p:ph type="body" idx="1"/>
          </p:nvPr>
        </p:nvSpPr>
        <p:spPr>
          <a:xfrm>
            <a:off x="1170432" y="4083469"/>
            <a:ext cx="42095126" cy="14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indent="0" algn="ctr">
              <a:buSzPts val="7200"/>
            </a:pPr>
            <a:r>
              <a:rPr lang="es-ES" sz="4000" dirty="0" smtClean="0">
                <a:latin typeface="Arial Black" panose="020B0A04020102020204" pitchFamily="34" charset="0"/>
              </a:rPr>
              <a:t>  </a:t>
            </a:r>
            <a:r>
              <a:rPr lang="es-AR" sz="4000" b="1" dirty="0">
                <a:latin typeface="Arial Black" panose="020B0A04020102020204" pitchFamily="34" charset="0"/>
              </a:rPr>
              <a:t>FORMACIÓN DEL INGENIERO: DESDE LA PERSPECTIVA DE GÉNERO. </a:t>
            </a:r>
            <a:endParaRPr lang="es-AR" sz="4000" b="1" dirty="0" smtClean="0">
              <a:latin typeface="Arial Black" panose="020B0A04020102020204" pitchFamily="34" charset="0"/>
            </a:endParaRPr>
          </a:p>
          <a:p>
            <a:pPr marL="0" indent="0" algn="ctr">
              <a:buSzPts val="7200"/>
            </a:pPr>
            <a:r>
              <a:rPr lang="es-AR" sz="4000" b="1" dirty="0" smtClean="0">
                <a:latin typeface="Arial Black" panose="020B0A04020102020204" pitchFamily="34" charset="0"/>
              </a:rPr>
              <a:t>ANÁLISIS </a:t>
            </a:r>
            <a:r>
              <a:rPr lang="es-AR" sz="4000" b="1" dirty="0">
                <a:latin typeface="Arial Black" panose="020B0A04020102020204" pitchFamily="34" charset="0"/>
              </a:rPr>
              <a:t>DEL IMPACTO SOCIAL Y ÉTICO QUE GENERA ESTE ENFOQUE EN EL MARCO DEL COMPROMISO SOCIAL DE LA </a:t>
            </a:r>
            <a:r>
              <a:rPr lang="es-AR" sz="4000" b="1" dirty="0" smtClean="0">
                <a:latin typeface="Arial Black" panose="020B0A04020102020204" pitchFamily="34" charset="0"/>
              </a:rPr>
              <a:t>UNIVERSIDAD</a:t>
            </a:r>
            <a:endParaRPr sz="4000" dirty="0" smtClean="0">
              <a:latin typeface="Arial Black" panose="020B0A04020102020204" pitchFamily="34" charset="0"/>
            </a:endParaRPr>
          </a:p>
          <a:p>
            <a:pPr algn="ctr"/>
            <a:r>
              <a:rPr lang="es-ES" sz="4000" dirty="0" smtClean="0">
                <a:latin typeface="Arial Black" panose="020B0A04020102020204" pitchFamily="34" charset="0"/>
                <a:ea typeface="Arial Black"/>
                <a:cs typeface="Arial Black"/>
                <a:sym typeface="Arial Black"/>
              </a:rPr>
              <a:t>María de los Ángeles </a:t>
            </a:r>
            <a:r>
              <a:rPr lang="es-ES" sz="4000" dirty="0" err="1" smtClean="0">
                <a:latin typeface="Arial Black" panose="020B0A04020102020204" pitchFamily="34" charset="0"/>
                <a:ea typeface="Arial Black"/>
                <a:cs typeface="Arial Black"/>
                <a:sym typeface="Arial Black"/>
              </a:rPr>
              <a:t>Egozcue</a:t>
            </a:r>
            <a:r>
              <a:rPr lang="es-ES" sz="4000" dirty="0" smtClean="0">
                <a:latin typeface="Arial Black" panose="020B0A04020102020204" pitchFamily="34" charset="0"/>
                <a:ea typeface="Arial Black"/>
                <a:cs typeface="Arial Black"/>
                <a:sym typeface="Arial Black"/>
              </a:rPr>
              <a:t> - FRBA UTN </a:t>
            </a:r>
            <a:r>
              <a:rPr lang="es-ES" sz="4000" dirty="0">
                <a:latin typeface="Arial Black" panose="020B0A04020102020204" pitchFamily="34" charset="0"/>
                <a:ea typeface="Arial Black"/>
                <a:cs typeface="Arial Black"/>
                <a:sym typeface="Arial Black"/>
              </a:rPr>
              <a:t>- </a:t>
            </a:r>
            <a:r>
              <a:rPr lang="es-AR" sz="4000" u="sng" dirty="0">
                <a:solidFill>
                  <a:schemeClr val="tx1"/>
                </a:solidFill>
                <a:latin typeface="Arial Black" panose="020B0A04020102020204" pitchFamily="34" charset="0"/>
                <a:hlinkClick r:id="rId3"/>
              </a:rPr>
              <a:t>mariego@fibertel.com.ar</a:t>
            </a: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97" name="Google Shape;1097;p3"/>
          <p:cNvSpPr txBox="1">
            <a:spLocks noGrp="1"/>
          </p:cNvSpPr>
          <p:nvPr>
            <p:ph type="body" idx="2"/>
          </p:nvPr>
        </p:nvSpPr>
        <p:spPr>
          <a:xfrm>
            <a:off x="1170431" y="6172200"/>
            <a:ext cx="13044300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s-ES" sz="6000" b="0" i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Descripción breve</a:t>
            </a:r>
            <a:endParaRPr sz="6000" b="0" i="0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98" name="Google Shape;1098;p3"/>
          <p:cNvSpPr txBox="1">
            <a:spLocks noGrp="1"/>
          </p:cNvSpPr>
          <p:nvPr>
            <p:ph type="body" idx="3"/>
          </p:nvPr>
        </p:nvSpPr>
        <p:spPr>
          <a:xfrm>
            <a:off x="1174552" y="7086600"/>
            <a:ext cx="13048500" cy="7666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Autofit/>
          </a:bodyPr>
          <a:lstStyle/>
          <a:p>
            <a:pPr marL="50800" indent="0">
              <a:buNone/>
            </a:pPr>
            <a:r>
              <a:rPr lang="es-AR" sz="3200" dirty="0" smtClean="0"/>
              <a:t>La </a:t>
            </a:r>
            <a:r>
              <a:rPr lang="es-AR" sz="4000" dirty="0" smtClean="0"/>
              <a:t>problemática </a:t>
            </a:r>
            <a:r>
              <a:rPr lang="es-AR" sz="4000" dirty="0"/>
              <a:t>de </a:t>
            </a:r>
            <a:r>
              <a:rPr lang="es-AR" sz="4000" dirty="0" smtClean="0"/>
              <a:t>género</a:t>
            </a:r>
            <a:r>
              <a:rPr lang="es-AR" sz="3200" dirty="0" smtClean="0"/>
              <a:t>, pensada </a:t>
            </a:r>
            <a:r>
              <a:rPr lang="es-AR" sz="3200" dirty="0"/>
              <a:t>como objeto de investigación en los ámbitos </a:t>
            </a:r>
            <a:r>
              <a:rPr lang="es-AR" sz="3200" dirty="0" smtClean="0"/>
              <a:t>académicos, </a:t>
            </a:r>
            <a:r>
              <a:rPr lang="es-AR" sz="3200" dirty="0"/>
              <a:t>resulta de carácter </a:t>
            </a:r>
            <a:r>
              <a:rPr lang="es-AR" sz="3200" dirty="0" smtClean="0"/>
              <a:t>innovador considerando que los </a:t>
            </a:r>
            <a:r>
              <a:rPr lang="es-AR" sz="3200" dirty="0"/>
              <a:t>protocolos de género existen y forman parte de las agendas </a:t>
            </a:r>
            <a:r>
              <a:rPr lang="es-AR" sz="3200" dirty="0" smtClean="0"/>
              <a:t>académicas y es tarea </a:t>
            </a:r>
            <a:r>
              <a:rPr lang="es-AR" sz="3200" dirty="0"/>
              <a:t>del presente universitario facilitar su </a:t>
            </a:r>
            <a:r>
              <a:rPr lang="es-AR" sz="3200" dirty="0" smtClean="0"/>
              <a:t>implementación.</a:t>
            </a:r>
          </a:p>
          <a:p>
            <a:pPr marL="50800" indent="0">
              <a:buNone/>
            </a:pPr>
            <a:endParaRPr lang="es-AR" sz="3200" dirty="0" smtClean="0"/>
          </a:p>
          <a:p>
            <a:pPr marL="50800" indent="0">
              <a:buNone/>
            </a:pPr>
            <a:r>
              <a:rPr lang="es-AR" sz="3200" dirty="0" smtClean="0"/>
              <a:t>Este </a:t>
            </a:r>
            <a:r>
              <a:rPr lang="es-AR" sz="3200" dirty="0"/>
              <a:t>proyecto de investigación pretende indagar en los símbolos y las representaciones que inciden en la asociación de “lo masculino” a la ingeniería, y analizar las causas por las cuales las mujeres eligen o no estas carreras. </a:t>
            </a:r>
            <a:endParaRPr lang="es-AR" sz="3600" dirty="0"/>
          </a:p>
        </p:txBody>
      </p:sp>
      <p:sp>
        <p:nvSpPr>
          <p:cNvPr id="1099" name="Google Shape;1099;p3"/>
          <p:cNvSpPr txBox="1">
            <a:spLocks noGrp="1"/>
          </p:cNvSpPr>
          <p:nvPr>
            <p:ph type="body" idx="4"/>
          </p:nvPr>
        </p:nvSpPr>
        <p:spPr>
          <a:xfrm>
            <a:off x="1170431" y="14798040"/>
            <a:ext cx="13048500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s-ES">
                <a:latin typeface="Arial Black"/>
                <a:ea typeface="Arial Black"/>
                <a:cs typeface="Arial Black"/>
                <a:sym typeface="Arial Black"/>
              </a:rPr>
              <a:t>Objetivos</a:t>
            </a:r>
            <a:endParaRPr sz="6000" b="0" i="0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00" name="Google Shape;1100;p3"/>
          <p:cNvSpPr txBox="1">
            <a:spLocks noGrp="1"/>
          </p:cNvSpPr>
          <p:nvPr>
            <p:ph type="body" idx="5"/>
          </p:nvPr>
        </p:nvSpPr>
        <p:spPr>
          <a:xfrm>
            <a:off x="1174552" y="15712439"/>
            <a:ext cx="13048500" cy="74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/>
          <a:p>
            <a:pPr marL="50800" indent="0">
              <a:buNone/>
            </a:pPr>
            <a:r>
              <a:rPr lang="es-AR" sz="4000" dirty="0"/>
              <a:t>Los objetivos generales del Proyecto son</a:t>
            </a:r>
            <a:r>
              <a:rPr lang="es-AR" sz="4000" dirty="0" smtClean="0"/>
              <a:t>:</a:t>
            </a:r>
          </a:p>
          <a:p>
            <a:pPr marL="50800" indent="0">
              <a:buNone/>
            </a:pPr>
            <a:endParaRPr lang="en-US" sz="3600" dirty="0"/>
          </a:p>
          <a:p>
            <a:pPr lvl="0"/>
            <a:r>
              <a:rPr lang="es-AR" sz="3200" dirty="0"/>
              <a:t>Analizar los cambios producidos por la implementación de protocolos de género, generando producción de conocimiento en el marco del compromiso social de la universidad.</a:t>
            </a:r>
            <a:endParaRPr lang="en-US" sz="3200" dirty="0"/>
          </a:p>
          <a:p>
            <a:pPr lvl="0"/>
            <a:r>
              <a:rPr lang="es-AR" sz="3200" dirty="0"/>
              <a:t>Contribuir a dar respuestas a nuevos paradigmas sociales en puestos laborales que demandarán el desarrollo de nuevas capacidades sociales para el desarrollo humano y sostenible.</a:t>
            </a:r>
            <a:endParaRPr lang="en-US" sz="3200" dirty="0"/>
          </a:p>
          <a:p>
            <a:pPr lvl="0"/>
            <a:r>
              <a:rPr lang="es-AR" sz="3200" dirty="0"/>
              <a:t>Contribuir a favorecer la incorporación paulatina de competencias sociales, políticas y actitudinales: Actuar con ética, responsabilidad profesional y compromiso social.</a:t>
            </a:r>
            <a:endParaRPr lang="en-US" sz="3200" dirty="0"/>
          </a:p>
          <a:p>
            <a:pPr marL="457200" lvl="0" indent="-279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82BB"/>
              </a:buClr>
              <a:buSzPts val="2800"/>
              <a:buFont typeface="Arial"/>
              <a:buNone/>
            </a:pPr>
            <a:endParaRPr dirty="0"/>
          </a:p>
        </p:txBody>
      </p:sp>
      <p:sp>
        <p:nvSpPr>
          <p:cNvPr id="1101" name="Google Shape;1101;p3"/>
          <p:cNvSpPr txBox="1">
            <a:spLocks noGrp="1"/>
          </p:cNvSpPr>
          <p:nvPr>
            <p:ph type="body" idx="6"/>
          </p:nvPr>
        </p:nvSpPr>
        <p:spPr>
          <a:xfrm>
            <a:off x="1170431" y="23301960"/>
            <a:ext cx="13048500" cy="914400"/>
          </a:xfrm>
          <a:prstGeom prst="rect">
            <a:avLst/>
          </a:prstGeom>
          <a:solidFill>
            <a:srgbClr val="A09D30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s-ES" dirty="0" smtClean="0">
                <a:latin typeface="Arial Black"/>
                <a:ea typeface="Arial Black"/>
                <a:cs typeface="Arial Black"/>
                <a:sym typeface="Arial Black"/>
              </a:rPr>
              <a:t>Pregunta Problema</a:t>
            </a:r>
            <a:endParaRPr sz="6000" b="0" i="0" dirty="0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02" name="Google Shape;1102;p3"/>
          <p:cNvSpPr txBox="1">
            <a:spLocks noGrp="1"/>
          </p:cNvSpPr>
          <p:nvPr>
            <p:ph type="body" idx="7"/>
          </p:nvPr>
        </p:nvSpPr>
        <p:spPr>
          <a:xfrm>
            <a:off x="693289" y="24850249"/>
            <a:ext cx="13048500" cy="72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/>
          <a:p>
            <a:pPr fontAlgn="base"/>
            <a:r>
              <a:rPr lang="es-AR" sz="4000" dirty="0"/>
              <a:t>¿Cuáles son los factores que explican la baja participación de mujeres en las carreras de ingeniería? </a:t>
            </a:r>
            <a:endParaRPr lang="es-AR" sz="4000" dirty="0" smtClean="0"/>
          </a:p>
          <a:p>
            <a:pPr fontAlgn="base"/>
            <a:endParaRPr lang="es-AR" sz="4000" dirty="0"/>
          </a:p>
          <a:p>
            <a:pPr fontAlgn="base"/>
            <a:r>
              <a:rPr lang="es-AR" sz="4000" dirty="0" smtClean="0"/>
              <a:t>¿</a:t>
            </a:r>
            <a:r>
              <a:rPr lang="es-AR" sz="4000" dirty="0"/>
              <a:t>Cuáles son las simbologías y las representaciones que asocian “lo masculino” con la ingeniería en el caso de la UTN, desde una perspectiva histórica, cultural, educativa e institucional?</a:t>
            </a:r>
            <a:endParaRPr lang="en-US" sz="4000" dirty="0"/>
          </a:p>
          <a:p>
            <a:pPr marL="457200" lvl="0" indent="-279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F82BB"/>
              </a:buClr>
              <a:buSzPts val="2800"/>
              <a:buFont typeface="Arial"/>
              <a:buNone/>
            </a:pPr>
            <a:endParaRPr sz="2800" b="0" i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3" name="Google Shape;1103;p3"/>
          <p:cNvSpPr txBox="1">
            <a:spLocks noGrp="1"/>
          </p:cNvSpPr>
          <p:nvPr>
            <p:ph type="body" idx="8"/>
          </p:nvPr>
        </p:nvSpPr>
        <p:spPr>
          <a:xfrm>
            <a:off x="15416784" y="6172200"/>
            <a:ext cx="13048500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s-ES" dirty="0" smtClean="0"/>
              <a:t>Desarrollo del Proyecto</a:t>
            </a:r>
            <a:endParaRPr sz="6000" b="0" i="0" dirty="0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04" name="Google Shape;1104;p3"/>
          <p:cNvSpPr txBox="1">
            <a:spLocks noGrp="1"/>
          </p:cNvSpPr>
          <p:nvPr>
            <p:ph type="body" idx="9"/>
          </p:nvPr>
        </p:nvSpPr>
        <p:spPr>
          <a:xfrm>
            <a:off x="15169068" y="7181476"/>
            <a:ext cx="13048500" cy="15971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 fontScale="85000" lnSpcReduction="20000"/>
          </a:bodyPr>
          <a:lstStyle/>
          <a:p>
            <a:pPr marL="50800" indent="0">
              <a:buNone/>
            </a:pPr>
            <a:r>
              <a:rPr lang="es-AR" sz="4700" dirty="0"/>
              <a:t>En el sistema de educación superior argentino, seis de cada diez estudiantes son mujeres. Sin embargo, la presencia de la mujer disminuye en las áreas de conocimiento vinculadas a la ciencia y la tecnología. Según un estudio realizado por el CIPPEC, las mujeres representan el 72% de los estudiantes en ciencias sociales, pero sólo el 25% de quienes estudian ingeniería o ciencias aplicadas.</a:t>
            </a:r>
            <a:endParaRPr lang="en-US" sz="4700" dirty="0"/>
          </a:p>
          <a:p>
            <a:pPr marL="50800" indent="0" fontAlgn="base">
              <a:buNone/>
            </a:pPr>
            <a:r>
              <a:rPr lang="es-AR" sz="4700" dirty="0"/>
              <a:t> </a:t>
            </a:r>
            <a:endParaRPr lang="en-US" sz="4700" dirty="0"/>
          </a:p>
          <a:p>
            <a:pPr marL="50800" indent="0" fontAlgn="base">
              <a:buNone/>
            </a:pPr>
            <a:r>
              <a:rPr lang="es-AR" sz="4700" dirty="0"/>
              <a:t>Proponemos una reflexión-acción  sobre la representación de la mujer u otros géneros desde los discursos visuales y textuales, y su interrelación, en las publicaciones académicas de la UTN-FRBA, considerando éstas no sólo como medios de comunicación, sino de divulgación académica y, por lo tanto, productoras y reproductoras de contenido "autorizado" por el campo científico</a:t>
            </a:r>
            <a:r>
              <a:rPr lang="es-AR" sz="4700" dirty="0" smtClean="0"/>
              <a:t>.</a:t>
            </a:r>
          </a:p>
          <a:p>
            <a:pPr marL="50800" indent="0" fontAlgn="base">
              <a:buNone/>
            </a:pPr>
            <a:endParaRPr lang="en-US" sz="4700" dirty="0"/>
          </a:p>
          <a:p>
            <a:pPr marL="50800" indent="0">
              <a:buNone/>
            </a:pPr>
            <a:r>
              <a:rPr lang="es-AR" sz="4700" dirty="0"/>
              <a:t>Nuestros estudiantes tecnológicos deben ser interpelados por problemáticas actuales y contribuir a la producción de conocimiento científico-tecnológico, como sujetos políticos, agentes de cambio y referentes en los ámbitos laborales y profesionales en los que habrán de insertarse. partir de prácticas y actividades.</a:t>
            </a:r>
          </a:p>
          <a:p>
            <a:pPr marL="50800" indent="0">
              <a:buNone/>
            </a:pPr>
            <a:endParaRPr lang="es-AR" sz="4700" dirty="0" smtClean="0"/>
          </a:p>
          <a:p>
            <a:pPr marL="50800" indent="0">
              <a:buNone/>
            </a:pPr>
            <a:r>
              <a:rPr lang="es-AR" sz="4700" dirty="0" smtClean="0"/>
              <a:t>En la UTN </a:t>
            </a:r>
            <a:r>
              <a:rPr lang="es-AR" sz="4700" dirty="0"/>
              <a:t>la investigación que se llevará a cabo deberá contribuir a que los contenidos circulen, favoreciendo un cambio de paradigma que nos hará más libres de preconceptos y prejuicios sociales. </a:t>
            </a:r>
            <a:endParaRPr lang="es-AR" sz="4700" dirty="0" smtClean="0"/>
          </a:p>
          <a:p>
            <a:pPr marL="50800" indent="0">
              <a:buNone/>
            </a:pPr>
            <a:endParaRPr lang="es-AR" sz="4700" dirty="0"/>
          </a:p>
          <a:p>
            <a:pPr marL="50800" indent="0"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82BB"/>
              </a:buClr>
              <a:buSzPts val="2800"/>
              <a:buNone/>
            </a:pPr>
            <a:endParaRPr sz="2800" b="0" i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3"/>
          <p:cNvSpPr txBox="1">
            <a:spLocks noGrp="1"/>
          </p:cNvSpPr>
          <p:nvPr>
            <p:ph type="body" idx="17"/>
          </p:nvPr>
        </p:nvSpPr>
        <p:spPr>
          <a:xfrm>
            <a:off x="29644848" y="6172200"/>
            <a:ext cx="130485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s-ES" sz="6000" b="0" i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Conclusión</a:t>
            </a:r>
            <a:endParaRPr sz="6000" b="0" i="0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11" name="Google Shape;1111;p3"/>
          <p:cNvSpPr txBox="1">
            <a:spLocks noGrp="1"/>
          </p:cNvSpPr>
          <p:nvPr>
            <p:ph type="body" idx="20"/>
          </p:nvPr>
        </p:nvSpPr>
        <p:spPr>
          <a:xfrm>
            <a:off x="29644847" y="20915915"/>
            <a:ext cx="13048500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s-ES">
                <a:latin typeface="Arial Black"/>
                <a:ea typeface="Arial Black"/>
                <a:cs typeface="Arial Black"/>
                <a:sym typeface="Arial Black"/>
              </a:rPr>
              <a:t>Bibliografía</a:t>
            </a:r>
            <a:endParaRPr sz="6000" b="0" i="0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12" name="Google Shape;1112;p3"/>
          <p:cNvSpPr txBox="1">
            <a:spLocks noGrp="1"/>
          </p:cNvSpPr>
          <p:nvPr>
            <p:ph type="body" idx="21"/>
          </p:nvPr>
        </p:nvSpPr>
        <p:spPr>
          <a:xfrm>
            <a:off x="29644847" y="21771032"/>
            <a:ext cx="13048500" cy="964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Autofit/>
          </a:bodyPr>
          <a:lstStyle/>
          <a:p>
            <a:pPr lvl="0">
              <a:lnSpc>
                <a:spcPct val="120000"/>
              </a:lnSpc>
            </a:pPr>
            <a:r>
              <a:rPr lang="es-AR" sz="1700" dirty="0"/>
              <a:t>CIN. (2018). "Pronunciamiento de la Red Universitaria de Género en el centenario de la Reforma universitaria". Recuperado de </a:t>
            </a:r>
            <a:r>
              <a:rPr lang="es-AR" sz="1700" u="sng" dirty="0">
                <a:hlinkClick r:id="rId4"/>
              </a:rPr>
              <a:t>https://www.cin.edu.ar</a:t>
            </a:r>
            <a:endParaRPr lang="en-US" sz="1700" dirty="0"/>
          </a:p>
          <a:p>
            <a:pPr lvl="0">
              <a:lnSpc>
                <a:spcPct val="120000"/>
              </a:lnSpc>
            </a:pPr>
            <a:r>
              <a:rPr lang="es-AR" sz="1700" dirty="0"/>
              <a:t>CIPPEC. (2019). "Para cerrar las brechas de género en el trabajo, las políticas deben derribar las paredes de cristal". Recuperado de </a:t>
            </a:r>
            <a:r>
              <a:rPr lang="es-AR" sz="1700" u="sng" dirty="0">
                <a:hlinkClick r:id="rId5"/>
              </a:rPr>
              <a:t>https://www.cippec.org</a:t>
            </a:r>
            <a:endParaRPr lang="en-US" sz="1700" dirty="0"/>
          </a:p>
          <a:p>
            <a:pPr lvl="0">
              <a:lnSpc>
                <a:spcPct val="120000"/>
              </a:lnSpc>
            </a:pPr>
            <a:r>
              <a:rPr lang="es-AR" sz="1700" dirty="0"/>
              <a:t>CONFEDI. (2018).</a:t>
            </a:r>
            <a:r>
              <a:rPr lang="es-AR" sz="1700" i="1" dirty="0"/>
              <a:t>Propuesta de estándares de segunda generación para la acreditación de carreras de ingeniería en la República Argentina - Libro rojo de CONFEDI”</a:t>
            </a:r>
            <a:r>
              <a:rPr lang="es-AR" sz="1700" dirty="0"/>
              <a:t>. Recuperado de</a:t>
            </a:r>
            <a:r>
              <a:rPr lang="es-AR" sz="1700" u="sng" dirty="0">
                <a:hlinkClick r:id="rId6"/>
              </a:rPr>
              <a:t>https://confedi.org.ar/libro</a:t>
            </a:r>
            <a:r>
              <a:rPr lang="es-AR" sz="1700" dirty="0"/>
              <a:t> rojo.</a:t>
            </a:r>
            <a:endParaRPr lang="en-US" sz="1700" dirty="0"/>
          </a:p>
          <a:p>
            <a:pPr lvl="0">
              <a:lnSpc>
                <a:spcPct val="120000"/>
              </a:lnSpc>
            </a:pPr>
            <a:r>
              <a:rPr lang="es-AR" sz="1700" dirty="0"/>
              <a:t>Di </a:t>
            </a:r>
            <a:r>
              <a:rPr lang="es-AR" sz="1700" dirty="0" err="1"/>
              <a:t>Paola,A.;Ramallo</a:t>
            </a:r>
            <a:r>
              <a:rPr lang="es-AR" sz="1700" dirty="0"/>
              <a:t>, M. y  </a:t>
            </a:r>
            <a:r>
              <a:rPr lang="es-AR" sz="1700" dirty="0" err="1"/>
              <a:t>Zummer</a:t>
            </a:r>
            <a:r>
              <a:rPr lang="es-AR" sz="1700" dirty="0"/>
              <a:t>, M.(2010). ”La CTS y el Enfoque Curricular basado en </a:t>
            </a:r>
            <a:r>
              <a:rPr lang="es-AR" sz="1700" dirty="0" err="1"/>
              <a:t>Competencias”.En</a:t>
            </a:r>
            <a:r>
              <a:rPr lang="es-AR" sz="1700" dirty="0"/>
              <a:t> ESOCITE 2010, VIII Jornadas Latinoamericanas de Estudios Sociales de la Ciencia y Tecnología. Recuperado de </a:t>
            </a:r>
            <a:r>
              <a:rPr lang="es-AR" sz="1700" dirty="0">
                <a:hlinkClick r:id="rId7"/>
              </a:rPr>
              <a:t>https://fernandonapoli.com/</a:t>
            </a:r>
            <a:endParaRPr lang="en-US" sz="1700" dirty="0"/>
          </a:p>
          <a:p>
            <a:pPr lvl="0">
              <a:lnSpc>
                <a:spcPct val="120000"/>
              </a:lnSpc>
            </a:pPr>
            <a:r>
              <a:rPr lang="es-AR" sz="1700" dirty="0"/>
              <a:t>Diseño Curricular de la Carrera de Ingeniería en Sistemas de Información (2007).</a:t>
            </a:r>
            <a:endParaRPr lang="en-US" sz="1700" dirty="0"/>
          </a:p>
          <a:p>
            <a:pPr lvl="0">
              <a:lnSpc>
                <a:spcPct val="120000"/>
              </a:lnSpc>
            </a:pPr>
            <a:r>
              <a:rPr lang="es-AR" sz="1700" dirty="0" err="1"/>
              <a:t>Egozcue</a:t>
            </a:r>
            <a:r>
              <a:rPr lang="es-AR" sz="1700" dirty="0"/>
              <a:t>, M. (2014). "La Responsabilidad Social Universitaria y la formación  socio-ambiental del ingeniero. Proyecto I. Ingeniería Civil e Ingeniería en Sistemas de Información". En </a:t>
            </a:r>
            <a:r>
              <a:rPr lang="es-AR" sz="1700" dirty="0" err="1"/>
              <a:t>Nápoli</a:t>
            </a:r>
            <a:r>
              <a:rPr lang="es-AR" sz="1700" dirty="0"/>
              <a:t>, F.; Ramallo, M.;   </a:t>
            </a:r>
            <a:r>
              <a:rPr lang="es-AR" sz="1700" dirty="0" err="1"/>
              <a:t>Jover</a:t>
            </a:r>
            <a:r>
              <a:rPr lang="es-AR" sz="1700" dirty="0"/>
              <a:t>, M L.; </a:t>
            </a:r>
            <a:r>
              <a:rPr lang="es-AR" sz="1700" dirty="0" err="1"/>
              <a:t>Gamondés</a:t>
            </a:r>
            <a:r>
              <a:rPr lang="es-AR" sz="1700" dirty="0"/>
              <a:t>, E.; Di Paola, A., </a:t>
            </a:r>
            <a:r>
              <a:rPr lang="es-AR" sz="1700" i="1" dirty="0"/>
              <a:t>Aportes Actuales Acerca de Las Relaciones  entre Ciencia  Tecnología  y  Sociedad, una mirada múltiple de la ingeniería y sociedad</a:t>
            </a:r>
            <a:r>
              <a:rPr lang="es-AR" sz="1700" dirty="0"/>
              <a:t>. (p. 306). Buenos Aires: CEIT,UTN-FRBA. </a:t>
            </a:r>
            <a:endParaRPr lang="en-US" sz="1700" dirty="0"/>
          </a:p>
          <a:p>
            <a:pPr lvl="0">
              <a:lnSpc>
                <a:spcPct val="120000"/>
              </a:lnSpc>
            </a:pPr>
            <a:r>
              <a:rPr lang="es-AR" sz="1700" dirty="0"/>
              <a:t>Mauro, S. G.; Del Valle, D.; Montero, F. (Compiladores). (2016). </a:t>
            </a:r>
            <a:r>
              <a:rPr lang="es-AR" sz="1700" i="1" dirty="0"/>
              <a:t>Universidad pública y desarrollo  Innovación, inclusión y democratización del conocimiento</a:t>
            </a:r>
            <a:r>
              <a:rPr lang="es-AR" sz="1700" dirty="0"/>
              <a:t>. Buenos Aires. Argentina. CLACSO. IEC-CONADU. </a:t>
            </a:r>
            <a:endParaRPr lang="en-US" sz="1700" dirty="0"/>
          </a:p>
          <a:p>
            <a:pPr lvl="0">
              <a:lnSpc>
                <a:spcPct val="120000"/>
              </a:lnSpc>
            </a:pPr>
            <a:r>
              <a:rPr lang="es-AR" sz="1700" dirty="0" err="1"/>
              <a:t>Nápoli</a:t>
            </a:r>
            <a:r>
              <a:rPr lang="es-AR" sz="1700" dirty="0"/>
              <a:t>, F. P. (2009).</a:t>
            </a:r>
            <a:r>
              <a:rPr lang="es-AR" sz="1700" i="1" dirty="0"/>
              <a:t>Universidad y compromiso social (Notas desde la Cátedra).</a:t>
            </a:r>
            <a:r>
              <a:rPr lang="es-AR" sz="1700" dirty="0"/>
              <a:t>(Cap. 2, 5 y 6). Buenos Aires. Argentina. Ed. CEIT. </a:t>
            </a:r>
            <a:endParaRPr lang="en-US" sz="1700" dirty="0"/>
          </a:p>
          <a:p>
            <a:pPr lvl="0">
              <a:lnSpc>
                <a:spcPct val="120000"/>
              </a:lnSpc>
            </a:pPr>
            <a:r>
              <a:rPr lang="es-AR" sz="1700" dirty="0"/>
              <a:t>Observatorio CTS OEI (2018). "Las brechas de género en la producción científica iberoamericana". </a:t>
            </a:r>
            <a:r>
              <a:rPr lang="es-AR" sz="1700" i="1" dirty="0"/>
              <a:t>Red Índices</a:t>
            </a:r>
            <a:r>
              <a:rPr lang="es-AR" sz="1700" dirty="0"/>
              <a:t>. Recuperado de </a:t>
            </a:r>
            <a:r>
              <a:rPr lang="es-AR" sz="1700" u="sng" dirty="0">
                <a:hlinkClick r:id="rId8"/>
              </a:rPr>
              <a:t>https://www.oei.org.ar</a:t>
            </a:r>
            <a:endParaRPr lang="en-US" sz="1700" dirty="0"/>
          </a:p>
          <a:p>
            <a:pPr lvl="0">
              <a:lnSpc>
                <a:spcPct val="120000"/>
              </a:lnSpc>
            </a:pPr>
            <a:r>
              <a:rPr lang="es-AR" sz="1700" dirty="0"/>
              <a:t>OEI. (2019). 17 Objetivos de Desarrollo Sostenible. Recuperado de </a:t>
            </a:r>
            <a:r>
              <a:rPr lang="es-AR" sz="1700" dirty="0">
                <a:hlinkClick r:id="rId9"/>
              </a:rPr>
              <a:t>https://www.oei.es/</a:t>
            </a:r>
            <a:endParaRPr lang="en-US" sz="1700" dirty="0"/>
          </a:p>
          <a:p>
            <a:pPr lvl="0">
              <a:lnSpc>
                <a:spcPct val="120000"/>
              </a:lnSpc>
            </a:pPr>
            <a:r>
              <a:rPr lang="es-AR" sz="1700" dirty="0"/>
              <a:t>UBA, FADU. (2020). "Protocolo de Género" (Resol. CS Nº4043/2015). Recuperado de https://www.fadu.uba.ar</a:t>
            </a:r>
            <a:endParaRPr lang="en-US" sz="1700" dirty="0"/>
          </a:p>
          <a:p>
            <a:pPr lvl="0">
              <a:lnSpc>
                <a:spcPct val="120000"/>
              </a:lnSpc>
            </a:pPr>
            <a:r>
              <a:rPr lang="es-AR" sz="1700" dirty="0"/>
              <a:t>UTN y UTN,FRBA. (2020). "Protocolo de Género" (Ordenanza 1638 de Consejo Superior). Recuperado de https://www.frba.utn.edu.ar</a:t>
            </a:r>
            <a:endParaRPr lang="en-US" sz="1700" dirty="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82BB"/>
              </a:buClr>
              <a:buSzPts val="2800"/>
              <a:buFont typeface="Arial"/>
              <a:buChar char="•"/>
            </a:pPr>
            <a:endParaRPr sz="1700" b="0" i="0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1114" name="Google Shape;1114;p3"/>
          <p:cNvSpPr/>
          <p:nvPr/>
        </p:nvSpPr>
        <p:spPr>
          <a:xfrm>
            <a:off x="6400800" y="1778000"/>
            <a:ext cx="11734800" cy="11277600"/>
          </a:xfrm>
          <a:custGeom>
            <a:avLst/>
            <a:gdLst/>
            <a:ahLst/>
            <a:cxnLst/>
            <a:rect l="l" t="t" r="r" b="b"/>
            <a:pathLst>
              <a:path w="11734800" h="11277600" extrusionOk="0">
                <a:moveTo>
                  <a:pt x="11734800" y="152400"/>
                </a:moveTo>
                <a:lnTo>
                  <a:pt x="1574800" y="0"/>
                </a:lnTo>
                <a:lnTo>
                  <a:pt x="1524000" y="1778000"/>
                </a:lnTo>
                <a:lnTo>
                  <a:pt x="0" y="5994400"/>
                </a:lnTo>
                <a:lnTo>
                  <a:pt x="711200" y="112776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5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5519" y="881530"/>
            <a:ext cx="6363871" cy="2343504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715895" y="72855"/>
            <a:ext cx="2388069" cy="3410289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30374894" y="7676231"/>
            <a:ext cx="11729070" cy="13039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AR" sz="4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mirada crítica del ingeniero contemporáneo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es-AR" sz="4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AR" sz="4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</a:t>
            </a:r>
            <a:r>
              <a:rPr lang="es-AR" sz="4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propósito de esta ponencia establecer una mirada crítica del ingeniero contemporáneo, quien debe interactuar en un mundo interdisciplinario dentro de dimensiones políticas, económicas, sociológicas, ambientales, psicológicas y éticas, ubicado con frecuencia en puestos de trabajo donde se le requerirán destrezas y competencias  que no han integrado o no han tenido suficiente desarrollo en su currículum formativo produciendo una zona de vacancia en su especialización. Con tal objetivo se presenta el proyecto, homologado recientemente, a la consideración de colegas de las diversas regionales y de todos aquellos docentes e investigadores tecnológicos que deseen profundizar en la temática de género, según lo plantea el Observatorio CTS OEI.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Qué es la Ley Micaela y por qué es importante su cumplimento ...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68988" y="23728104"/>
            <a:ext cx="12448660" cy="757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4001057">
  <a:themeElements>
    <a:clrScheme name="Medical Poster B">
      <a:dk1>
        <a:srgbClr val="000000"/>
      </a:dk1>
      <a:lt1>
        <a:srgbClr val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Medical Poster B">
      <a:dk1>
        <a:srgbClr val="000000"/>
      </a:dk1>
      <a:lt1>
        <a:srgbClr val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3056</TotalTime>
  <Words>573</Words>
  <Application>Microsoft Office PowerPoint</Application>
  <PresentationFormat>Personalizado</PresentationFormat>
  <Paragraphs>44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tf04001057</vt:lpstr>
      <vt:lpstr> IV JORNADAS DE INGENIERÍA Y SOCIEDAD – JISO 2020 UNIVERSIDAD TECNOLÓGICA NACIONAL – FACULTAD REGIONAL CÓRDOBA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JORNADAS DE INGENIERÍA Y SOCIEDAD – JISO 2020 UNIVERSIDAD TECNOLÓGICA NACIONAL – FACULTAD REGIONAL CÓRDOBA</dc:title>
  <dc:creator>Gerardo Luis Centarti</dc:creator>
  <cp:lastModifiedBy>Usuario</cp:lastModifiedBy>
  <cp:revision>9</cp:revision>
  <dcterms:modified xsi:type="dcterms:W3CDTF">2024-04-03T02:07:15Z</dcterms:modified>
</cp:coreProperties>
</file>