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4" r:id="rId3"/>
    <p:sldId id="258" r:id="rId4"/>
    <p:sldId id="271" r:id="rId5"/>
    <p:sldId id="272" r:id="rId6"/>
    <p:sldId id="273" r:id="rId7"/>
    <p:sldId id="260" r:id="rId8"/>
    <p:sldId id="269" r:id="rId9"/>
    <p:sldId id="270" r:id="rId10"/>
    <p:sldId id="264" r:id="rId11"/>
    <p:sldId id="262" r:id="rId12"/>
    <p:sldId id="263" r:id="rId13"/>
    <p:sldId id="266" r:id="rId14"/>
    <p:sldId id="267" r:id="rId15"/>
    <p:sldId id="268" r:id="rId16"/>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cia" initials="A" lastIdx="1" clrIdx="0">
    <p:extLst>
      <p:ext uri="{19B8F6BF-5375-455C-9EA6-DF929625EA0E}">
        <p15:presenceInfo xmlns:p15="http://schemas.microsoft.com/office/powerpoint/2012/main" userId="Alici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5" autoAdjust="0"/>
    <p:restoredTop sz="94660"/>
  </p:normalViewPr>
  <p:slideViewPr>
    <p:cSldViewPr snapToGrid="0">
      <p:cViewPr>
        <p:scale>
          <a:sx n="57" d="100"/>
          <a:sy n="57" d="100"/>
        </p:scale>
        <p:origin x="499"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E:\Documentos\Gorosito-Proyecto\idetec\excel-16-se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E:\Documentos\Gorosito-Proyecto\idetec\excel-16-set.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
              <a:t>Potencia en función de</a:t>
            </a:r>
            <a:r>
              <a:rPr lang="es-ES" baseline="0"/>
              <a:t> la diferencia </a:t>
            </a:r>
            <a:r>
              <a:rPr lang="es-ES"/>
              <a:t>de temperatura, celda Peltier</a:t>
            </a:r>
            <a:r>
              <a:rPr lang="es-ES" baseline="0"/>
              <a:t> </a:t>
            </a:r>
            <a:endParaRPr lang="es-E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AR"/>
        </a:p>
      </c:txPr>
    </c:title>
    <c:autoTitleDeleted val="0"/>
    <c:plotArea>
      <c:layout/>
      <c:scatterChart>
        <c:scatterStyle val="lineMarker"/>
        <c:varyColors val="0"/>
        <c:ser>
          <c:idx val="0"/>
          <c:order val="0"/>
          <c:spPr>
            <a:ln w="19050" cap="rnd">
              <a:noFill/>
              <a:round/>
            </a:ln>
            <a:effectLst/>
          </c:spPr>
          <c:marker>
            <c:symbol val="circle"/>
            <c:size val="5"/>
            <c:spPr>
              <a:solidFill>
                <a:schemeClr val="dk1">
                  <a:tint val="88500"/>
                </a:schemeClr>
              </a:solidFill>
              <a:ln w="9525">
                <a:solidFill>
                  <a:schemeClr val="dk1">
                    <a:tint val="88500"/>
                  </a:schemeClr>
                </a:solidFill>
              </a:ln>
              <a:effectLst/>
            </c:spPr>
          </c:marker>
          <c:xVal>
            <c:numRef>
              <c:f>Hoja1!$A$23:$A$28</c:f>
              <c:numCache>
                <c:formatCode>General</c:formatCode>
                <c:ptCount val="6"/>
                <c:pt idx="0">
                  <c:v>60</c:v>
                </c:pt>
                <c:pt idx="1">
                  <c:v>63</c:v>
                </c:pt>
                <c:pt idx="2">
                  <c:v>65</c:v>
                </c:pt>
                <c:pt idx="3">
                  <c:v>67</c:v>
                </c:pt>
                <c:pt idx="4">
                  <c:v>69</c:v>
                </c:pt>
                <c:pt idx="5">
                  <c:v>73</c:v>
                </c:pt>
              </c:numCache>
            </c:numRef>
          </c:xVal>
          <c:yVal>
            <c:numRef>
              <c:f>Hoja1!$B$23:$B$28</c:f>
              <c:numCache>
                <c:formatCode>General</c:formatCode>
                <c:ptCount val="6"/>
                <c:pt idx="0">
                  <c:v>6.3E-2</c:v>
                </c:pt>
                <c:pt idx="1">
                  <c:v>0.10560000000000001</c:v>
                </c:pt>
                <c:pt idx="2">
                  <c:v>0.10640000000000001</c:v>
                </c:pt>
                <c:pt idx="3">
                  <c:v>0.44000000000000006</c:v>
                </c:pt>
                <c:pt idx="4">
                  <c:v>0.65</c:v>
                </c:pt>
                <c:pt idx="5">
                  <c:v>0.44000000000000006</c:v>
                </c:pt>
              </c:numCache>
            </c:numRef>
          </c:yVal>
          <c:smooth val="0"/>
          <c:extLst>
            <c:ext xmlns:c16="http://schemas.microsoft.com/office/drawing/2014/chart" uri="{C3380CC4-5D6E-409C-BE32-E72D297353CC}">
              <c16:uniqueId val="{00000000-8387-47A8-8DB3-16805C63DB8A}"/>
            </c:ext>
          </c:extLst>
        </c:ser>
        <c:dLbls>
          <c:showLegendKey val="0"/>
          <c:showVal val="0"/>
          <c:showCatName val="0"/>
          <c:showSerName val="0"/>
          <c:showPercent val="0"/>
          <c:showBubbleSize val="0"/>
        </c:dLbls>
        <c:axId val="420228656"/>
        <c:axId val="420231936"/>
      </c:scatterChart>
      <c:valAx>
        <c:axId val="420228656"/>
        <c:scaling>
          <c:orientation val="minMax"/>
          <c:min val="6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
                  <a:t>Delta de temperatura</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AR"/>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AR"/>
          </a:p>
        </c:txPr>
        <c:crossAx val="420231936"/>
        <c:crosses val="autoZero"/>
        <c:crossBetween val="midCat"/>
      </c:valAx>
      <c:valAx>
        <c:axId val="4202319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
                  <a:t>Potencia w</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AR"/>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AR"/>
          </a:p>
        </c:txPr>
        <c:crossAx val="42022865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A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
              <a:t>Tensión</a:t>
            </a:r>
            <a:r>
              <a:rPr lang="es-ES" baseline="0"/>
              <a:t> en función del delta de temperatura, celda Peltier</a:t>
            </a:r>
            <a:endParaRPr lang="es-E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AR"/>
        </a:p>
      </c:txPr>
    </c:title>
    <c:autoTitleDeleted val="0"/>
    <c:plotArea>
      <c:layout/>
      <c:scatterChart>
        <c:scatterStyle val="lineMarker"/>
        <c:varyColors val="0"/>
        <c:ser>
          <c:idx val="0"/>
          <c:order val="0"/>
          <c:spPr>
            <a:ln w="19050" cap="rnd">
              <a:noFill/>
              <a:round/>
            </a:ln>
            <a:effectLst/>
          </c:spPr>
          <c:marker>
            <c:symbol val="circle"/>
            <c:size val="5"/>
            <c:spPr>
              <a:solidFill>
                <a:schemeClr val="dk1">
                  <a:tint val="88500"/>
                </a:schemeClr>
              </a:solidFill>
              <a:ln w="9525">
                <a:solidFill>
                  <a:schemeClr val="dk1">
                    <a:tint val="88500"/>
                  </a:schemeClr>
                </a:solidFill>
              </a:ln>
              <a:effectLst/>
            </c:spPr>
          </c:marker>
          <c:xVal>
            <c:numRef>
              <c:f>Hoja1!$A$13:$A$18</c:f>
              <c:numCache>
                <c:formatCode>General</c:formatCode>
                <c:ptCount val="6"/>
                <c:pt idx="0">
                  <c:v>60</c:v>
                </c:pt>
                <c:pt idx="1">
                  <c:v>63</c:v>
                </c:pt>
                <c:pt idx="2">
                  <c:v>65</c:v>
                </c:pt>
                <c:pt idx="3">
                  <c:v>67</c:v>
                </c:pt>
                <c:pt idx="4">
                  <c:v>69</c:v>
                </c:pt>
                <c:pt idx="5">
                  <c:v>73</c:v>
                </c:pt>
              </c:numCache>
            </c:numRef>
          </c:xVal>
          <c:yVal>
            <c:numRef>
              <c:f>Hoja1!$B$13:$B$18</c:f>
              <c:numCache>
                <c:formatCode>General</c:formatCode>
                <c:ptCount val="6"/>
                <c:pt idx="0">
                  <c:v>0.5</c:v>
                </c:pt>
                <c:pt idx="1">
                  <c:v>0.8</c:v>
                </c:pt>
                <c:pt idx="2">
                  <c:v>0.8</c:v>
                </c:pt>
                <c:pt idx="3">
                  <c:v>1.1000000000000001</c:v>
                </c:pt>
                <c:pt idx="4">
                  <c:v>1.3</c:v>
                </c:pt>
                <c:pt idx="5">
                  <c:v>1.1000000000000001</c:v>
                </c:pt>
              </c:numCache>
            </c:numRef>
          </c:yVal>
          <c:smooth val="0"/>
          <c:extLst>
            <c:ext xmlns:c16="http://schemas.microsoft.com/office/drawing/2014/chart" uri="{C3380CC4-5D6E-409C-BE32-E72D297353CC}">
              <c16:uniqueId val="{00000000-054B-493D-8B93-D369A4C6829D}"/>
            </c:ext>
          </c:extLst>
        </c:ser>
        <c:dLbls>
          <c:showLegendKey val="0"/>
          <c:showVal val="0"/>
          <c:showCatName val="0"/>
          <c:showSerName val="0"/>
          <c:showPercent val="0"/>
          <c:showBubbleSize val="0"/>
        </c:dLbls>
        <c:axId val="591491232"/>
        <c:axId val="591490576"/>
      </c:scatterChart>
      <c:valAx>
        <c:axId val="591491232"/>
        <c:scaling>
          <c:orientation val="minMax"/>
          <c:min val="6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
                  <a:t>Diferencia de temperatura entre caras de la celda</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AR"/>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AR"/>
          </a:p>
        </c:txPr>
        <c:crossAx val="591490576"/>
        <c:crosses val="autoZero"/>
        <c:crossBetween val="midCat"/>
      </c:valAx>
      <c:valAx>
        <c:axId val="5914905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
                  <a:t>Tensión V</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AR"/>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AR"/>
          </a:p>
        </c:txPr>
        <c:crossAx val="59149123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AR"/>
    </a:p>
  </c:txPr>
  <c:externalData r:id="rId3">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CBC9AF-24EA-917F-F860-6DF67CADE5F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AR"/>
          </a:p>
        </p:txBody>
      </p:sp>
      <p:sp>
        <p:nvSpPr>
          <p:cNvPr id="3" name="Subtítulo 2">
            <a:extLst>
              <a:ext uri="{FF2B5EF4-FFF2-40B4-BE49-F238E27FC236}">
                <a16:creationId xmlns:a16="http://schemas.microsoft.com/office/drawing/2014/main" id="{AA144072-1B3C-D3F1-0FC1-0B6B4A80BF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AR"/>
          </a:p>
        </p:txBody>
      </p:sp>
      <p:sp>
        <p:nvSpPr>
          <p:cNvPr id="4" name="Marcador de fecha 3">
            <a:extLst>
              <a:ext uri="{FF2B5EF4-FFF2-40B4-BE49-F238E27FC236}">
                <a16:creationId xmlns:a16="http://schemas.microsoft.com/office/drawing/2014/main" id="{EC214C80-9076-ADF3-D160-DF21B9E58D2F}"/>
              </a:ext>
            </a:extLst>
          </p:cNvPr>
          <p:cNvSpPr>
            <a:spLocks noGrp="1"/>
          </p:cNvSpPr>
          <p:nvPr>
            <p:ph type="dt" sz="half" idx="10"/>
          </p:nvPr>
        </p:nvSpPr>
        <p:spPr/>
        <p:txBody>
          <a:bodyPr/>
          <a:lstStyle/>
          <a:p>
            <a:fld id="{7B805484-C106-442C-9EA3-A2B1FE53C608}" type="datetimeFigureOut">
              <a:rPr lang="es-AR" smtClean="0"/>
              <a:t>24/3/2024</a:t>
            </a:fld>
            <a:endParaRPr lang="es-AR"/>
          </a:p>
        </p:txBody>
      </p:sp>
      <p:sp>
        <p:nvSpPr>
          <p:cNvPr id="5" name="Marcador de pie de página 4">
            <a:extLst>
              <a:ext uri="{FF2B5EF4-FFF2-40B4-BE49-F238E27FC236}">
                <a16:creationId xmlns:a16="http://schemas.microsoft.com/office/drawing/2014/main" id="{ABB63D9D-A8BB-776C-856D-1E12CFD4C4A0}"/>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D58F1B20-4882-F368-7239-8C17009FBD84}"/>
              </a:ext>
            </a:extLst>
          </p:cNvPr>
          <p:cNvSpPr>
            <a:spLocks noGrp="1"/>
          </p:cNvSpPr>
          <p:nvPr>
            <p:ph type="sldNum" sz="quarter" idx="12"/>
          </p:nvPr>
        </p:nvSpPr>
        <p:spPr/>
        <p:txBody>
          <a:bodyPr/>
          <a:lstStyle/>
          <a:p>
            <a:fld id="{8B646204-9143-4C83-A1D4-2F698082AB8D}" type="slidenum">
              <a:rPr lang="es-AR" smtClean="0"/>
              <a:t>‹Nº›</a:t>
            </a:fld>
            <a:endParaRPr lang="es-AR"/>
          </a:p>
        </p:txBody>
      </p:sp>
    </p:spTree>
    <p:extLst>
      <p:ext uri="{BB962C8B-B14F-4D97-AF65-F5344CB8AC3E}">
        <p14:creationId xmlns:p14="http://schemas.microsoft.com/office/powerpoint/2010/main" val="3863689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0BB087-BAEA-347F-CAC8-8F3CCEC20C7E}"/>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8B208E53-3093-E1BC-2B4D-41A6EAC63D6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10194BE9-A887-802E-A84E-660DF80DC4B0}"/>
              </a:ext>
            </a:extLst>
          </p:cNvPr>
          <p:cNvSpPr>
            <a:spLocks noGrp="1"/>
          </p:cNvSpPr>
          <p:nvPr>
            <p:ph type="dt" sz="half" idx="10"/>
          </p:nvPr>
        </p:nvSpPr>
        <p:spPr/>
        <p:txBody>
          <a:bodyPr/>
          <a:lstStyle/>
          <a:p>
            <a:fld id="{7B805484-C106-442C-9EA3-A2B1FE53C608}" type="datetimeFigureOut">
              <a:rPr lang="es-AR" smtClean="0"/>
              <a:t>24/3/2024</a:t>
            </a:fld>
            <a:endParaRPr lang="es-AR"/>
          </a:p>
        </p:txBody>
      </p:sp>
      <p:sp>
        <p:nvSpPr>
          <p:cNvPr id="5" name="Marcador de pie de página 4">
            <a:extLst>
              <a:ext uri="{FF2B5EF4-FFF2-40B4-BE49-F238E27FC236}">
                <a16:creationId xmlns:a16="http://schemas.microsoft.com/office/drawing/2014/main" id="{05D6EADF-B14B-E37F-773C-1A24D5672D89}"/>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E4B71873-0E84-3C1B-B52F-266CFD7F2A96}"/>
              </a:ext>
            </a:extLst>
          </p:cNvPr>
          <p:cNvSpPr>
            <a:spLocks noGrp="1"/>
          </p:cNvSpPr>
          <p:nvPr>
            <p:ph type="sldNum" sz="quarter" idx="12"/>
          </p:nvPr>
        </p:nvSpPr>
        <p:spPr/>
        <p:txBody>
          <a:bodyPr/>
          <a:lstStyle/>
          <a:p>
            <a:fld id="{8B646204-9143-4C83-A1D4-2F698082AB8D}" type="slidenum">
              <a:rPr lang="es-AR" smtClean="0"/>
              <a:t>‹Nº›</a:t>
            </a:fld>
            <a:endParaRPr lang="es-AR"/>
          </a:p>
        </p:txBody>
      </p:sp>
    </p:spTree>
    <p:extLst>
      <p:ext uri="{BB962C8B-B14F-4D97-AF65-F5344CB8AC3E}">
        <p14:creationId xmlns:p14="http://schemas.microsoft.com/office/powerpoint/2010/main" val="390124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F792CA0-D574-2F45-7325-F09313BD786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24E3B599-9CB4-5D66-515A-41F2B9B53DA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2C2E9A0F-BFE3-ED62-0A1C-36833E213B86}"/>
              </a:ext>
            </a:extLst>
          </p:cNvPr>
          <p:cNvSpPr>
            <a:spLocks noGrp="1"/>
          </p:cNvSpPr>
          <p:nvPr>
            <p:ph type="dt" sz="half" idx="10"/>
          </p:nvPr>
        </p:nvSpPr>
        <p:spPr/>
        <p:txBody>
          <a:bodyPr/>
          <a:lstStyle/>
          <a:p>
            <a:fld id="{7B805484-C106-442C-9EA3-A2B1FE53C608}" type="datetimeFigureOut">
              <a:rPr lang="es-AR" smtClean="0"/>
              <a:t>24/3/2024</a:t>
            </a:fld>
            <a:endParaRPr lang="es-AR"/>
          </a:p>
        </p:txBody>
      </p:sp>
      <p:sp>
        <p:nvSpPr>
          <p:cNvPr id="5" name="Marcador de pie de página 4">
            <a:extLst>
              <a:ext uri="{FF2B5EF4-FFF2-40B4-BE49-F238E27FC236}">
                <a16:creationId xmlns:a16="http://schemas.microsoft.com/office/drawing/2014/main" id="{3E77D770-093D-18A5-00EF-932FB780F1ED}"/>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9C65FDA1-51CA-266A-A3E5-55E16077FB32}"/>
              </a:ext>
            </a:extLst>
          </p:cNvPr>
          <p:cNvSpPr>
            <a:spLocks noGrp="1"/>
          </p:cNvSpPr>
          <p:nvPr>
            <p:ph type="sldNum" sz="quarter" idx="12"/>
          </p:nvPr>
        </p:nvSpPr>
        <p:spPr/>
        <p:txBody>
          <a:bodyPr/>
          <a:lstStyle/>
          <a:p>
            <a:fld id="{8B646204-9143-4C83-A1D4-2F698082AB8D}" type="slidenum">
              <a:rPr lang="es-AR" smtClean="0"/>
              <a:t>‹Nº›</a:t>
            </a:fld>
            <a:endParaRPr lang="es-AR"/>
          </a:p>
        </p:txBody>
      </p:sp>
    </p:spTree>
    <p:extLst>
      <p:ext uri="{BB962C8B-B14F-4D97-AF65-F5344CB8AC3E}">
        <p14:creationId xmlns:p14="http://schemas.microsoft.com/office/powerpoint/2010/main" val="1089013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69ADEC-FACD-D635-81FA-EA5CCBA75EC3}"/>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43B34418-9D94-B8F7-E2E0-30FE326292B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3AA6F2EC-AB9A-4E6C-4EA5-7C52B0001347}"/>
              </a:ext>
            </a:extLst>
          </p:cNvPr>
          <p:cNvSpPr>
            <a:spLocks noGrp="1"/>
          </p:cNvSpPr>
          <p:nvPr>
            <p:ph type="dt" sz="half" idx="10"/>
          </p:nvPr>
        </p:nvSpPr>
        <p:spPr/>
        <p:txBody>
          <a:bodyPr/>
          <a:lstStyle/>
          <a:p>
            <a:fld id="{7B805484-C106-442C-9EA3-A2B1FE53C608}" type="datetimeFigureOut">
              <a:rPr lang="es-AR" smtClean="0"/>
              <a:t>24/3/2024</a:t>
            </a:fld>
            <a:endParaRPr lang="es-AR"/>
          </a:p>
        </p:txBody>
      </p:sp>
      <p:sp>
        <p:nvSpPr>
          <p:cNvPr id="5" name="Marcador de pie de página 4">
            <a:extLst>
              <a:ext uri="{FF2B5EF4-FFF2-40B4-BE49-F238E27FC236}">
                <a16:creationId xmlns:a16="http://schemas.microsoft.com/office/drawing/2014/main" id="{7462A4D4-6890-5589-FE67-226765CFE8F7}"/>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61FF6BF2-D164-B78C-136F-78F888C686D1}"/>
              </a:ext>
            </a:extLst>
          </p:cNvPr>
          <p:cNvSpPr>
            <a:spLocks noGrp="1"/>
          </p:cNvSpPr>
          <p:nvPr>
            <p:ph type="sldNum" sz="quarter" idx="12"/>
          </p:nvPr>
        </p:nvSpPr>
        <p:spPr/>
        <p:txBody>
          <a:bodyPr/>
          <a:lstStyle/>
          <a:p>
            <a:fld id="{8B646204-9143-4C83-A1D4-2F698082AB8D}" type="slidenum">
              <a:rPr lang="es-AR" smtClean="0"/>
              <a:t>‹Nº›</a:t>
            </a:fld>
            <a:endParaRPr lang="es-AR"/>
          </a:p>
        </p:txBody>
      </p:sp>
    </p:spTree>
    <p:extLst>
      <p:ext uri="{BB962C8B-B14F-4D97-AF65-F5344CB8AC3E}">
        <p14:creationId xmlns:p14="http://schemas.microsoft.com/office/powerpoint/2010/main" val="2367269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EFEB16-D15D-B4A7-B192-F1E446C5FE4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F7CC87F3-357E-FFEF-383B-26BAD79FB7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E473CDC-EE42-910A-3989-B9575156F7C9}"/>
              </a:ext>
            </a:extLst>
          </p:cNvPr>
          <p:cNvSpPr>
            <a:spLocks noGrp="1"/>
          </p:cNvSpPr>
          <p:nvPr>
            <p:ph type="dt" sz="half" idx="10"/>
          </p:nvPr>
        </p:nvSpPr>
        <p:spPr/>
        <p:txBody>
          <a:bodyPr/>
          <a:lstStyle/>
          <a:p>
            <a:fld id="{7B805484-C106-442C-9EA3-A2B1FE53C608}" type="datetimeFigureOut">
              <a:rPr lang="es-AR" smtClean="0"/>
              <a:t>24/3/2024</a:t>
            </a:fld>
            <a:endParaRPr lang="es-AR"/>
          </a:p>
        </p:txBody>
      </p:sp>
      <p:sp>
        <p:nvSpPr>
          <p:cNvPr id="5" name="Marcador de pie de página 4">
            <a:extLst>
              <a:ext uri="{FF2B5EF4-FFF2-40B4-BE49-F238E27FC236}">
                <a16:creationId xmlns:a16="http://schemas.microsoft.com/office/drawing/2014/main" id="{D238D4F7-9253-D522-45FD-2DBD48611946}"/>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EA1ECDDA-7376-675A-44DF-B0374981C396}"/>
              </a:ext>
            </a:extLst>
          </p:cNvPr>
          <p:cNvSpPr>
            <a:spLocks noGrp="1"/>
          </p:cNvSpPr>
          <p:nvPr>
            <p:ph type="sldNum" sz="quarter" idx="12"/>
          </p:nvPr>
        </p:nvSpPr>
        <p:spPr/>
        <p:txBody>
          <a:bodyPr/>
          <a:lstStyle/>
          <a:p>
            <a:fld id="{8B646204-9143-4C83-A1D4-2F698082AB8D}" type="slidenum">
              <a:rPr lang="es-AR" smtClean="0"/>
              <a:t>‹Nº›</a:t>
            </a:fld>
            <a:endParaRPr lang="es-AR"/>
          </a:p>
        </p:txBody>
      </p:sp>
    </p:spTree>
    <p:extLst>
      <p:ext uri="{BB962C8B-B14F-4D97-AF65-F5344CB8AC3E}">
        <p14:creationId xmlns:p14="http://schemas.microsoft.com/office/powerpoint/2010/main" val="3603752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52FC5A-1275-2113-5C17-D79D844909CC}"/>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8FB780DA-4A99-63AD-3758-DC4FA7C55F7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a:extLst>
              <a:ext uri="{FF2B5EF4-FFF2-40B4-BE49-F238E27FC236}">
                <a16:creationId xmlns:a16="http://schemas.microsoft.com/office/drawing/2014/main" id="{50B376D9-C720-CA55-31A1-D35A2E67A46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a:extLst>
              <a:ext uri="{FF2B5EF4-FFF2-40B4-BE49-F238E27FC236}">
                <a16:creationId xmlns:a16="http://schemas.microsoft.com/office/drawing/2014/main" id="{B1F3C954-CFA8-FF6D-3C04-7AEF91015541}"/>
              </a:ext>
            </a:extLst>
          </p:cNvPr>
          <p:cNvSpPr>
            <a:spLocks noGrp="1"/>
          </p:cNvSpPr>
          <p:nvPr>
            <p:ph type="dt" sz="half" idx="10"/>
          </p:nvPr>
        </p:nvSpPr>
        <p:spPr/>
        <p:txBody>
          <a:bodyPr/>
          <a:lstStyle/>
          <a:p>
            <a:fld id="{7B805484-C106-442C-9EA3-A2B1FE53C608}" type="datetimeFigureOut">
              <a:rPr lang="es-AR" smtClean="0"/>
              <a:t>24/3/2024</a:t>
            </a:fld>
            <a:endParaRPr lang="es-AR"/>
          </a:p>
        </p:txBody>
      </p:sp>
      <p:sp>
        <p:nvSpPr>
          <p:cNvPr id="6" name="Marcador de pie de página 5">
            <a:extLst>
              <a:ext uri="{FF2B5EF4-FFF2-40B4-BE49-F238E27FC236}">
                <a16:creationId xmlns:a16="http://schemas.microsoft.com/office/drawing/2014/main" id="{7069B464-933B-1BED-BA55-43EC8105371B}"/>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FFC5DEB0-18FC-ACA9-58EE-B54394BDD13C}"/>
              </a:ext>
            </a:extLst>
          </p:cNvPr>
          <p:cNvSpPr>
            <a:spLocks noGrp="1"/>
          </p:cNvSpPr>
          <p:nvPr>
            <p:ph type="sldNum" sz="quarter" idx="12"/>
          </p:nvPr>
        </p:nvSpPr>
        <p:spPr/>
        <p:txBody>
          <a:bodyPr/>
          <a:lstStyle/>
          <a:p>
            <a:fld id="{8B646204-9143-4C83-A1D4-2F698082AB8D}" type="slidenum">
              <a:rPr lang="es-AR" smtClean="0"/>
              <a:t>‹Nº›</a:t>
            </a:fld>
            <a:endParaRPr lang="es-AR"/>
          </a:p>
        </p:txBody>
      </p:sp>
    </p:spTree>
    <p:extLst>
      <p:ext uri="{BB962C8B-B14F-4D97-AF65-F5344CB8AC3E}">
        <p14:creationId xmlns:p14="http://schemas.microsoft.com/office/powerpoint/2010/main" val="194677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AD1B04-BA8B-01C3-7D06-B573501C822E}"/>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B744D949-6937-C5C5-F766-66AA5A3C55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ADFA314-2650-BBA1-BF48-701E68EE72A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a:extLst>
              <a:ext uri="{FF2B5EF4-FFF2-40B4-BE49-F238E27FC236}">
                <a16:creationId xmlns:a16="http://schemas.microsoft.com/office/drawing/2014/main" id="{53767BE2-9E05-2C00-3B07-91AC69EE33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EF018DB-C6A2-610C-A5F8-DD135640DC4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a:extLst>
              <a:ext uri="{FF2B5EF4-FFF2-40B4-BE49-F238E27FC236}">
                <a16:creationId xmlns:a16="http://schemas.microsoft.com/office/drawing/2014/main" id="{4208D8BE-2B80-91CD-4533-C9D28652D10C}"/>
              </a:ext>
            </a:extLst>
          </p:cNvPr>
          <p:cNvSpPr>
            <a:spLocks noGrp="1"/>
          </p:cNvSpPr>
          <p:nvPr>
            <p:ph type="dt" sz="half" idx="10"/>
          </p:nvPr>
        </p:nvSpPr>
        <p:spPr/>
        <p:txBody>
          <a:bodyPr/>
          <a:lstStyle/>
          <a:p>
            <a:fld id="{7B805484-C106-442C-9EA3-A2B1FE53C608}" type="datetimeFigureOut">
              <a:rPr lang="es-AR" smtClean="0"/>
              <a:t>24/3/2024</a:t>
            </a:fld>
            <a:endParaRPr lang="es-AR"/>
          </a:p>
        </p:txBody>
      </p:sp>
      <p:sp>
        <p:nvSpPr>
          <p:cNvPr id="8" name="Marcador de pie de página 7">
            <a:extLst>
              <a:ext uri="{FF2B5EF4-FFF2-40B4-BE49-F238E27FC236}">
                <a16:creationId xmlns:a16="http://schemas.microsoft.com/office/drawing/2014/main" id="{254739DE-BE88-9ED7-796B-D758EDFA03D2}"/>
              </a:ext>
            </a:extLst>
          </p:cNvPr>
          <p:cNvSpPr>
            <a:spLocks noGrp="1"/>
          </p:cNvSpPr>
          <p:nvPr>
            <p:ph type="ftr" sz="quarter" idx="11"/>
          </p:nvPr>
        </p:nvSpPr>
        <p:spPr/>
        <p:txBody>
          <a:bodyPr/>
          <a:lstStyle/>
          <a:p>
            <a:endParaRPr lang="es-AR"/>
          </a:p>
        </p:txBody>
      </p:sp>
      <p:sp>
        <p:nvSpPr>
          <p:cNvPr id="9" name="Marcador de número de diapositiva 8">
            <a:extLst>
              <a:ext uri="{FF2B5EF4-FFF2-40B4-BE49-F238E27FC236}">
                <a16:creationId xmlns:a16="http://schemas.microsoft.com/office/drawing/2014/main" id="{1F237A2F-7C44-D8BF-8CDC-E89FFB3EC528}"/>
              </a:ext>
            </a:extLst>
          </p:cNvPr>
          <p:cNvSpPr>
            <a:spLocks noGrp="1"/>
          </p:cNvSpPr>
          <p:nvPr>
            <p:ph type="sldNum" sz="quarter" idx="12"/>
          </p:nvPr>
        </p:nvSpPr>
        <p:spPr/>
        <p:txBody>
          <a:bodyPr/>
          <a:lstStyle/>
          <a:p>
            <a:fld id="{8B646204-9143-4C83-A1D4-2F698082AB8D}" type="slidenum">
              <a:rPr lang="es-AR" smtClean="0"/>
              <a:t>‹Nº›</a:t>
            </a:fld>
            <a:endParaRPr lang="es-AR"/>
          </a:p>
        </p:txBody>
      </p:sp>
    </p:spTree>
    <p:extLst>
      <p:ext uri="{BB962C8B-B14F-4D97-AF65-F5344CB8AC3E}">
        <p14:creationId xmlns:p14="http://schemas.microsoft.com/office/powerpoint/2010/main" val="2583503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F60EA3-5F6F-4E44-E871-4E3C2D88B3E1}"/>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fecha 2">
            <a:extLst>
              <a:ext uri="{FF2B5EF4-FFF2-40B4-BE49-F238E27FC236}">
                <a16:creationId xmlns:a16="http://schemas.microsoft.com/office/drawing/2014/main" id="{9BC192D4-205F-B5DE-FBCD-CE31C6E0A254}"/>
              </a:ext>
            </a:extLst>
          </p:cNvPr>
          <p:cNvSpPr>
            <a:spLocks noGrp="1"/>
          </p:cNvSpPr>
          <p:nvPr>
            <p:ph type="dt" sz="half" idx="10"/>
          </p:nvPr>
        </p:nvSpPr>
        <p:spPr/>
        <p:txBody>
          <a:bodyPr/>
          <a:lstStyle/>
          <a:p>
            <a:fld id="{7B805484-C106-442C-9EA3-A2B1FE53C608}" type="datetimeFigureOut">
              <a:rPr lang="es-AR" smtClean="0"/>
              <a:t>24/3/2024</a:t>
            </a:fld>
            <a:endParaRPr lang="es-AR"/>
          </a:p>
        </p:txBody>
      </p:sp>
      <p:sp>
        <p:nvSpPr>
          <p:cNvPr id="4" name="Marcador de pie de página 3">
            <a:extLst>
              <a:ext uri="{FF2B5EF4-FFF2-40B4-BE49-F238E27FC236}">
                <a16:creationId xmlns:a16="http://schemas.microsoft.com/office/drawing/2014/main" id="{EC8C0B59-D80A-6F31-56A5-C17C8DE0DD65}"/>
              </a:ext>
            </a:extLst>
          </p:cNvPr>
          <p:cNvSpPr>
            <a:spLocks noGrp="1"/>
          </p:cNvSpPr>
          <p:nvPr>
            <p:ph type="ftr" sz="quarter" idx="11"/>
          </p:nvPr>
        </p:nvSpPr>
        <p:spPr/>
        <p:txBody>
          <a:bodyPr/>
          <a:lstStyle/>
          <a:p>
            <a:endParaRPr lang="es-AR"/>
          </a:p>
        </p:txBody>
      </p:sp>
      <p:sp>
        <p:nvSpPr>
          <p:cNvPr id="5" name="Marcador de número de diapositiva 4">
            <a:extLst>
              <a:ext uri="{FF2B5EF4-FFF2-40B4-BE49-F238E27FC236}">
                <a16:creationId xmlns:a16="http://schemas.microsoft.com/office/drawing/2014/main" id="{65652D89-AAD6-AB80-F9D5-F87A24227F33}"/>
              </a:ext>
            </a:extLst>
          </p:cNvPr>
          <p:cNvSpPr>
            <a:spLocks noGrp="1"/>
          </p:cNvSpPr>
          <p:nvPr>
            <p:ph type="sldNum" sz="quarter" idx="12"/>
          </p:nvPr>
        </p:nvSpPr>
        <p:spPr/>
        <p:txBody>
          <a:bodyPr/>
          <a:lstStyle/>
          <a:p>
            <a:fld id="{8B646204-9143-4C83-A1D4-2F698082AB8D}" type="slidenum">
              <a:rPr lang="es-AR" smtClean="0"/>
              <a:t>‹Nº›</a:t>
            </a:fld>
            <a:endParaRPr lang="es-AR"/>
          </a:p>
        </p:txBody>
      </p:sp>
    </p:spTree>
    <p:extLst>
      <p:ext uri="{BB962C8B-B14F-4D97-AF65-F5344CB8AC3E}">
        <p14:creationId xmlns:p14="http://schemas.microsoft.com/office/powerpoint/2010/main" val="2092687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15DD965-FDA5-87EF-2674-E376A07DAD7E}"/>
              </a:ext>
            </a:extLst>
          </p:cNvPr>
          <p:cNvSpPr>
            <a:spLocks noGrp="1"/>
          </p:cNvSpPr>
          <p:nvPr>
            <p:ph type="dt" sz="half" idx="10"/>
          </p:nvPr>
        </p:nvSpPr>
        <p:spPr/>
        <p:txBody>
          <a:bodyPr/>
          <a:lstStyle/>
          <a:p>
            <a:fld id="{7B805484-C106-442C-9EA3-A2B1FE53C608}" type="datetimeFigureOut">
              <a:rPr lang="es-AR" smtClean="0"/>
              <a:t>24/3/2024</a:t>
            </a:fld>
            <a:endParaRPr lang="es-AR"/>
          </a:p>
        </p:txBody>
      </p:sp>
      <p:sp>
        <p:nvSpPr>
          <p:cNvPr id="3" name="Marcador de pie de página 2">
            <a:extLst>
              <a:ext uri="{FF2B5EF4-FFF2-40B4-BE49-F238E27FC236}">
                <a16:creationId xmlns:a16="http://schemas.microsoft.com/office/drawing/2014/main" id="{80D75864-A440-BEFB-8242-F04A64C25893}"/>
              </a:ext>
            </a:extLst>
          </p:cNvPr>
          <p:cNvSpPr>
            <a:spLocks noGrp="1"/>
          </p:cNvSpPr>
          <p:nvPr>
            <p:ph type="ftr" sz="quarter" idx="11"/>
          </p:nvPr>
        </p:nvSpPr>
        <p:spPr/>
        <p:txBody>
          <a:bodyPr/>
          <a:lstStyle/>
          <a:p>
            <a:endParaRPr lang="es-AR"/>
          </a:p>
        </p:txBody>
      </p:sp>
      <p:sp>
        <p:nvSpPr>
          <p:cNvPr id="4" name="Marcador de número de diapositiva 3">
            <a:extLst>
              <a:ext uri="{FF2B5EF4-FFF2-40B4-BE49-F238E27FC236}">
                <a16:creationId xmlns:a16="http://schemas.microsoft.com/office/drawing/2014/main" id="{048B0A4C-79EA-5D95-4B95-0F32E888ADBF}"/>
              </a:ext>
            </a:extLst>
          </p:cNvPr>
          <p:cNvSpPr>
            <a:spLocks noGrp="1"/>
          </p:cNvSpPr>
          <p:nvPr>
            <p:ph type="sldNum" sz="quarter" idx="12"/>
          </p:nvPr>
        </p:nvSpPr>
        <p:spPr/>
        <p:txBody>
          <a:bodyPr/>
          <a:lstStyle/>
          <a:p>
            <a:fld id="{8B646204-9143-4C83-A1D4-2F698082AB8D}" type="slidenum">
              <a:rPr lang="es-AR" smtClean="0"/>
              <a:t>‹Nº›</a:t>
            </a:fld>
            <a:endParaRPr lang="es-AR"/>
          </a:p>
        </p:txBody>
      </p:sp>
    </p:spTree>
    <p:extLst>
      <p:ext uri="{BB962C8B-B14F-4D97-AF65-F5344CB8AC3E}">
        <p14:creationId xmlns:p14="http://schemas.microsoft.com/office/powerpoint/2010/main" val="739524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81E56A-0175-CCDD-07E0-596A80EDB7F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DAD3D207-7739-5098-A6D2-744B7C0DD2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a:extLst>
              <a:ext uri="{FF2B5EF4-FFF2-40B4-BE49-F238E27FC236}">
                <a16:creationId xmlns:a16="http://schemas.microsoft.com/office/drawing/2014/main" id="{02B95CEE-A44A-7D84-9EB8-8C702ABAB5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858BED9-4642-4F38-36A7-8DC30A004480}"/>
              </a:ext>
            </a:extLst>
          </p:cNvPr>
          <p:cNvSpPr>
            <a:spLocks noGrp="1"/>
          </p:cNvSpPr>
          <p:nvPr>
            <p:ph type="dt" sz="half" idx="10"/>
          </p:nvPr>
        </p:nvSpPr>
        <p:spPr/>
        <p:txBody>
          <a:bodyPr/>
          <a:lstStyle/>
          <a:p>
            <a:fld id="{7B805484-C106-442C-9EA3-A2B1FE53C608}" type="datetimeFigureOut">
              <a:rPr lang="es-AR" smtClean="0"/>
              <a:t>24/3/2024</a:t>
            </a:fld>
            <a:endParaRPr lang="es-AR"/>
          </a:p>
        </p:txBody>
      </p:sp>
      <p:sp>
        <p:nvSpPr>
          <p:cNvPr id="6" name="Marcador de pie de página 5">
            <a:extLst>
              <a:ext uri="{FF2B5EF4-FFF2-40B4-BE49-F238E27FC236}">
                <a16:creationId xmlns:a16="http://schemas.microsoft.com/office/drawing/2014/main" id="{ADF4D013-4D61-35CF-CAE4-DF99C57523D4}"/>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FE0E53AA-C42E-6926-20CB-629F04A81562}"/>
              </a:ext>
            </a:extLst>
          </p:cNvPr>
          <p:cNvSpPr>
            <a:spLocks noGrp="1"/>
          </p:cNvSpPr>
          <p:nvPr>
            <p:ph type="sldNum" sz="quarter" idx="12"/>
          </p:nvPr>
        </p:nvSpPr>
        <p:spPr/>
        <p:txBody>
          <a:bodyPr/>
          <a:lstStyle/>
          <a:p>
            <a:fld id="{8B646204-9143-4C83-A1D4-2F698082AB8D}" type="slidenum">
              <a:rPr lang="es-AR" smtClean="0"/>
              <a:t>‹Nº›</a:t>
            </a:fld>
            <a:endParaRPr lang="es-AR"/>
          </a:p>
        </p:txBody>
      </p:sp>
    </p:spTree>
    <p:extLst>
      <p:ext uri="{BB962C8B-B14F-4D97-AF65-F5344CB8AC3E}">
        <p14:creationId xmlns:p14="http://schemas.microsoft.com/office/powerpoint/2010/main" val="4230086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F1D102-7105-5594-F87B-248F8E3BF4F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posición de imagen 2">
            <a:extLst>
              <a:ext uri="{FF2B5EF4-FFF2-40B4-BE49-F238E27FC236}">
                <a16:creationId xmlns:a16="http://schemas.microsoft.com/office/drawing/2014/main" id="{E99F011F-5DAD-33E5-36F8-31A67D93C3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a:extLst>
              <a:ext uri="{FF2B5EF4-FFF2-40B4-BE49-F238E27FC236}">
                <a16:creationId xmlns:a16="http://schemas.microsoft.com/office/drawing/2014/main" id="{78D6E8A2-2B51-3BB0-E0FC-5E5946778A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3DBD0C4-E9D3-55AA-35ED-912535067929}"/>
              </a:ext>
            </a:extLst>
          </p:cNvPr>
          <p:cNvSpPr>
            <a:spLocks noGrp="1"/>
          </p:cNvSpPr>
          <p:nvPr>
            <p:ph type="dt" sz="half" idx="10"/>
          </p:nvPr>
        </p:nvSpPr>
        <p:spPr/>
        <p:txBody>
          <a:bodyPr/>
          <a:lstStyle/>
          <a:p>
            <a:fld id="{7B805484-C106-442C-9EA3-A2B1FE53C608}" type="datetimeFigureOut">
              <a:rPr lang="es-AR" smtClean="0"/>
              <a:t>24/3/2024</a:t>
            </a:fld>
            <a:endParaRPr lang="es-AR"/>
          </a:p>
        </p:txBody>
      </p:sp>
      <p:sp>
        <p:nvSpPr>
          <p:cNvPr id="6" name="Marcador de pie de página 5">
            <a:extLst>
              <a:ext uri="{FF2B5EF4-FFF2-40B4-BE49-F238E27FC236}">
                <a16:creationId xmlns:a16="http://schemas.microsoft.com/office/drawing/2014/main" id="{66D079CD-5F2D-A949-307C-77A69F35899E}"/>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6D10AD7C-4808-AB55-D03F-CC44A07FADAE}"/>
              </a:ext>
            </a:extLst>
          </p:cNvPr>
          <p:cNvSpPr>
            <a:spLocks noGrp="1"/>
          </p:cNvSpPr>
          <p:nvPr>
            <p:ph type="sldNum" sz="quarter" idx="12"/>
          </p:nvPr>
        </p:nvSpPr>
        <p:spPr/>
        <p:txBody>
          <a:bodyPr/>
          <a:lstStyle/>
          <a:p>
            <a:fld id="{8B646204-9143-4C83-A1D4-2F698082AB8D}" type="slidenum">
              <a:rPr lang="es-AR" smtClean="0"/>
              <a:t>‹Nº›</a:t>
            </a:fld>
            <a:endParaRPr lang="es-AR"/>
          </a:p>
        </p:txBody>
      </p:sp>
    </p:spTree>
    <p:extLst>
      <p:ext uri="{BB962C8B-B14F-4D97-AF65-F5344CB8AC3E}">
        <p14:creationId xmlns:p14="http://schemas.microsoft.com/office/powerpoint/2010/main" val="2865281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5E2AB33-4845-981C-1000-D0FEDD9E90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26A074BE-7499-156F-3169-3849F2C29C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E93186EC-E460-8A92-6A9F-25059EFFA9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805484-C106-442C-9EA3-A2B1FE53C608}" type="datetimeFigureOut">
              <a:rPr lang="es-AR" smtClean="0"/>
              <a:t>24/3/2024</a:t>
            </a:fld>
            <a:endParaRPr lang="es-AR"/>
          </a:p>
        </p:txBody>
      </p:sp>
      <p:sp>
        <p:nvSpPr>
          <p:cNvPr id="5" name="Marcador de pie de página 4">
            <a:extLst>
              <a:ext uri="{FF2B5EF4-FFF2-40B4-BE49-F238E27FC236}">
                <a16:creationId xmlns:a16="http://schemas.microsoft.com/office/drawing/2014/main" id="{DDF78991-0659-E87F-1A0D-82A7DA3BE0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Marcador de número de diapositiva 5">
            <a:extLst>
              <a:ext uri="{FF2B5EF4-FFF2-40B4-BE49-F238E27FC236}">
                <a16:creationId xmlns:a16="http://schemas.microsoft.com/office/drawing/2014/main" id="{69451E10-E5A2-C6D9-86CE-431EEACAAC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646204-9143-4C83-A1D4-2F698082AB8D}" type="slidenum">
              <a:rPr lang="es-AR" smtClean="0"/>
              <a:t>‹Nº›</a:t>
            </a:fld>
            <a:endParaRPr lang="es-AR"/>
          </a:p>
        </p:txBody>
      </p:sp>
    </p:spTree>
    <p:extLst>
      <p:ext uri="{BB962C8B-B14F-4D97-AF65-F5344CB8AC3E}">
        <p14:creationId xmlns:p14="http://schemas.microsoft.com/office/powerpoint/2010/main" val="1828366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7"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6B08911-6AA6-E1F4-DEC3-D821A8358EDD}"/>
              </a:ext>
            </a:extLst>
          </p:cNvPr>
          <p:cNvPicPr>
            <a:picLocks noChangeAspect="1"/>
          </p:cNvPicPr>
          <p:nvPr/>
        </p:nvPicPr>
        <p:blipFill>
          <a:blip r:embed="rId2"/>
          <a:stretch>
            <a:fillRect/>
          </a:stretch>
        </p:blipFill>
        <p:spPr>
          <a:xfrm>
            <a:off x="3047736" y="1714351"/>
            <a:ext cx="6096528" cy="3429297"/>
          </a:xfrm>
          <a:prstGeom prst="rect">
            <a:avLst/>
          </a:prstGeom>
        </p:spPr>
      </p:pic>
      <p:sp>
        <p:nvSpPr>
          <p:cNvPr id="6" name="CuadroTexto 5">
            <a:extLst>
              <a:ext uri="{FF2B5EF4-FFF2-40B4-BE49-F238E27FC236}">
                <a16:creationId xmlns:a16="http://schemas.microsoft.com/office/drawing/2014/main" id="{8F70CF7E-9E08-A7B2-3790-131CEE18C9A9}"/>
              </a:ext>
            </a:extLst>
          </p:cNvPr>
          <p:cNvSpPr txBox="1"/>
          <p:nvPr/>
        </p:nvSpPr>
        <p:spPr>
          <a:xfrm>
            <a:off x="1473200" y="1536173"/>
            <a:ext cx="9245600" cy="3416320"/>
          </a:xfrm>
          <a:prstGeom prst="rect">
            <a:avLst/>
          </a:prstGeom>
          <a:noFill/>
        </p:spPr>
        <p:txBody>
          <a:bodyPr wrap="square">
            <a:spAutoFit/>
          </a:bodyPr>
          <a:lstStyle/>
          <a:p>
            <a:pPr algn="ctr"/>
            <a:r>
              <a:rPr lang="es-AR" sz="2400" b="1" kern="100" dirty="0">
                <a:effectLst/>
                <a:latin typeface="Times New Roman" panose="02020603050405020304" pitchFamily="18" charset="0"/>
                <a:ea typeface="Arial" panose="020B0604020202020204" pitchFamily="34" charset="0"/>
                <a:cs typeface="Times New Roman" panose="02020603050405020304" pitchFamily="18" charset="0"/>
              </a:rPr>
              <a:t>APROVECHAMIENTO DE CALOR DE BAJAS TEMPERATURAS Y SU CONVERSIÓN EN ENERGÍA ELECTRICA</a:t>
            </a:r>
            <a:endParaRPr lang="es-AR" sz="2400" kern="100" dirty="0">
              <a:effectLst/>
              <a:latin typeface="Times New Roman" panose="02020603050405020304" pitchFamily="18" charset="0"/>
              <a:ea typeface="NSimSun" panose="02010609030101010101" pitchFamily="49" charset="-122"/>
              <a:cs typeface="Times New Roman" panose="02020603050405020304" pitchFamily="18" charset="0"/>
            </a:endParaRPr>
          </a:p>
          <a:p>
            <a:pPr algn="ctr"/>
            <a:r>
              <a:rPr lang="es-AR" sz="2400" b="1" kern="100" dirty="0">
                <a:effectLst/>
                <a:latin typeface="Times New Roman" panose="02020603050405020304" pitchFamily="18" charset="0"/>
                <a:ea typeface="NSimSun" panose="02010609030101010101" pitchFamily="49" charset="-122"/>
                <a:cs typeface="Times New Roman" panose="02020603050405020304" pitchFamily="18" charset="0"/>
              </a:rPr>
              <a:t> </a:t>
            </a:r>
            <a:endParaRPr lang="es-AR" sz="2400" kern="100" dirty="0">
              <a:effectLst/>
              <a:latin typeface="Times New Roman" panose="02020603050405020304" pitchFamily="18" charset="0"/>
              <a:ea typeface="NSimSun" panose="02010609030101010101" pitchFamily="49" charset="-122"/>
              <a:cs typeface="Times New Roman" panose="02020603050405020304" pitchFamily="18" charset="0"/>
            </a:endParaRPr>
          </a:p>
          <a:p>
            <a:pPr algn="ctr"/>
            <a:r>
              <a:rPr lang="es-AR" sz="2400" kern="100" dirty="0">
                <a:effectLst/>
                <a:latin typeface="Times New Roman" panose="02020603050405020304" pitchFamily="18" charset="0"/>
                <a:ea typeface="NSimSun" panose="02010609030101010101" pitchFamily="49" charset="-122"/>
                <a:cs typeface="Times New Roman" panose="02020603050405020304" pitchFamily="18" charset="0"/>
              </a:rPr>
              <a:t>Alejandro R. Gorosito, Hernán M. Solier </a:t>
            </a:r>
            <a:r>
              <a:rPr lang="es-AR" sz="2400" kern="100" dirty="0" err="1">
                <a:effectLst/>
                <a:latin typeface="Times New Roman" panose="02020603050405020304" pitchFamily="18" charset="0"/>
                <a:ea typeface="NSimSun" panose="02010609030101010101" pitchFamily="49" charset="-122"/>
                <a:cs typeface="Times New Roman" panose="02020603050405020304" pitchFamily="18" charset="0"/>
              </a:rPr>
              <a:t>Zandomeni</a:t>
            </a:r>
            <a:r>
              <a:rPr lang="es-AR" sz="2400" kern="100" dirty="0">
                <a:effectLst/>
                <a:latin typeface="Times New Roman" panose="02020603050405020304" pitchFamily="18" charset="0"/>
                <a:ea typeface="NSimSun" panose="02010609030101010101" pitchFamily="49" charset="-122"/>
                <a:cs typeface="Times New Roman" panose="02020603050405020304" pitchFamily="18" charset="0"/>
              </a:rPr>
              <a:t>, Leandro A. </a:t>
            </a:r>
            <a:r>
              <a:rPr lang="es-AR" sz="2400" kern="100" dirty="0" err="1">
                <a:effectLst/>
                <a:latin typeface="Times New Roman" panose="02020603050405020304" pitchFamily="18" charset="0"/>
                <a:ea typeface="NSimSun" panose="02010609030101010101" pitchFamily="49" charset="-122"/>
                <a:cs typeface="Times New Roman" panose="02020603050405020304" pitchFamily="18" charset="0"/>
              </a:rPr>
              <a:t>Gieco</a:t>
            </a:r>
            <a:r>
              <a:rPr lang="es-AR" sz="2400" kern="100" baseline="30000" dirty="0">
                <a:effectLst/>
                <a:latin typeface="Times New Roman" panose="02020603050405020304" pitchFamily="18" charset="0"/>
                <a:ea typeface="NSimSun" panose="02010609030101010101" pitchFamily="49" charset="-122"/>
                <a:cs typeface="Times New Roman" panose="02020603050405020304" pitchFamily="18" charset="0"/>
              </a:rPr>
              <a:t> </a:t>
            </a:r>
            <a:r>
              <a:rPr lang="es-AR" sz="2400" kern="100" dirty="0">
                <a:effectLst/>
                <a:latin typeface="Times New Roman" panose="02020603050405020304" pitchFamily="18" charset="0"/>
                <a:ea typeface="NSimSun" panose="02010609030101010101" pitchFamily="49" charset="-122"/>
                <a:cs typeface="Times New Roman" panose="02020603050405020304" pitchFamily="18" charset="0"/>
              </a:rPr>
              <a:t> Sebastián E. </a:t>
            </a:r>
            <a:r>
              <a:rPr lang="es-AR" sz="2400" kern="100" dirty="0" err="1">
                <a:effectLst/>
                <a:latin typeface="Times New Roman" panose="02020603050405020304" pitchFamily="18" charset="0"/>
                <a:ea typeface="NSimSun" panose="02010609030101010101" pitchFamily="49" charset="-122"/>
                <a:cs typeface="Times New Roman" panose="02020603050405020304" pitchFamily="18" charset="0"/>
              </a:rPr>
              <a:t>Pralong</a:t>
            </a:r>
            <a:r>
              <a:rPr lang="es-AR" sz="2400" kern="100" dirty="0">
                <a:effectLst/>
                <a:latin typeface="Times New Roman" panose="02020603050405020304" pitchFamily="18" charset="0"/>
                <a:ea typeface="NSimSun" panose="02010609030101010101" pitchFamily="49" charset="-122"/>
                <a:cs typeface="Times New Roman" panose="02020603050405020304" pitchFamily="18" charset="0"/>
              </a:rPr>
              <a:t>, Alicia E. Carbonell. </a:t>
            </a:r>
          </a:p>
          <a:p>
            <a:pPr algn="ctr"/>
            <a:r>
              <a:rPr lang="es-AR" sz="2400" kern="100" dirty="0">
                <a:effectLst/>
                <a:latin typeface="Times New Roman" panose="02020603050405020304" pitchFamily="18" charset="0"/>
                <a:ea typeface="NSimSun" panose="02010609030101010101" pitchFamily="49" charset="-122"/>
                <a:cs typeface="Times New Roman" panose="02020603050405020304" pitchFamily="18" charset="0"/>
              </a:rPr>
              <a:t> </a:t>
            </a:r>
          </a:p>
          <a:p>
            <a:pPr algn="ctr"/>
            <a:r>
              <a:rPr lang="es-AR" sz="2400" kern="100" dirty="0">
                <a:effectLst/>
                <a:latin typeface="Times New Roman" panose="02020603050405020304" pitchFamily="18" charset="0"/>
                <a:ea typeface="NSimSun" panose="02010609030101010101" pitchFamily="49" charset="-122"/>
                <a:cs typeface="Times New Roman" panose="02020603050405020304" pitchFamily="18" charset="0"/>
              </a:rPr>
              <a:t>Laboratorio de </a:t>
            </a:r>
            <a:r>
              <a:rPr lang="es-AR" sz="2400" kern="100" dirty="0" err="1">
                <a:effectLst/>
                <a:latin typeface="Times New Roman" panose="02020603050405020304" pitchFamily="18" charset="0"/>
                <a:ea typeface="NSimSun" panose="02010609030101010101" pitchFamily="49" charset="-122"/>
                <a:cs typeface="Times New Roman" panose="02020603050405020304" pitchFamily="18" charset="0"/>
              </a:rPr>
              <a:t>Termofluidos</a:t>
            </a:r>
            <a:r>
              <a:rPr lang="es-AR" sz="2400" kern="100" dirty="0">
                <a:effectLst/>
                <a:latin typeface="Times New Roman" panose="02020603050405020304" pitchFamily="18" charset="0"/>
                <a:ea typeface="NSimSun" panose="02010609030101010101" pitchFamily="49" charset="-122"/>
                <a:cs typeface="Times New Roman" panose="02020603050405020304" pitchFamily="18" charset="0"/>
              </a:rPr>
              <a:t>, Facultad Regional Paraná, Universidad Tecnológica Nacional, Almafuerte 1033, Paraná, Entre Ríos (3100).</a:t>
            </a:r>
          </a:p>
          <a:p>
            <a:pPr algn="ctr"/>
            <a:r>
              <a:rPr lang="es-AR" sz="2400" kern="100" dirty="0">
                <a:effectLst/>
                <a:latin typeface="Times New Roman" panose="02020603050405020304" pitchFamily="18" charset="0"/>
                <a:ea typeface="NSimSun" panose="02010609030101010101" pitchFamily="49" charset="-122"/>
                <a:cs typeface="Times New Roman" panose="02020603050405020304" pitchFamily="18" charset="0"/>
              </a:rPr>
              <a:t>Email de contacto principal: ramongorosito@frp.utn.edu.ar</a:t>
            </a:r>
          </a:p>
        </p:txBody>
      </p:sp>
    </p:spTree>
    <p:extLst>
      <p:ext uri="{BB962C8B-B14F-4D97-AF65-F5344CB8AC3E}">
        <p14:creationId xmlns:p14="http://schemas.microsoft.com/office/powerpoint/2010/main" val="4197728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B6F9632-240E-4AA3-AB2E-11160CF48238}"/>
              </a:ext>
            </a:extLst>
          </p:cNvPr>
          <p:cNvSpPr>
            <a:spLocks noGrp="1"/>
          </p:cNvSpPr>
          <p:nvPr>
            <p:ph type="title"/>
          </p:nvPr>
        </p:nvSpPr>
        <p:spPr/>
        <p:txBody>
          <a:bodyPr/>
          <a:lstStyle/>
          <a:p>
            <a:r>
              <a:rPr lang="es-ES" dirty="0"/>
              <a:t>Experiencia</a:t>
            </a:r>
            <a:endParaRPr lang="es-AR" dirty="0"/>
          </a:p>
        </p:txBody>
      </p:sp>
      <p:sp>
        <p:nvSpPr>
          <p:cNvPr id="6" name="Marcador de contenido 5">
            <a:extLst>
              <a:ext uri="{FF2B5EF4-FFF2-40B4-BE49-F238E27FC236}">
                <a16:creationId xmlns:a16="http://schemas.microsoft.com/office/drawing/2014/main" id="{A4D2FF58-95F3-4223-98B2-AD1D92CC9BF9}"/>
              </a:ext>
            </a:extLst>
          </p:cNvPr>
          <p:cNvSpPr>
            <a:spLocks noGrp="1"/>
          </p:cNvSpPr>
          <p:nvPr>
            <p:ph sz="half" idx="2"/>
          </p:nvPr>
        </p:nvSpPr>
        <p:spPr/>
        <p:txBody>
          <a:bodyPr/>
          <a:lstStyle/>
          <a:p>
            <a:pPr marL="0" indent="0" algn="just">
              <a:buNone/>
            </a:pPr>
            <a:r>
              <a:rPr lang="es-AR" sz="2400" kern="100" dirty="0">
                <a:effectLst/>
                <a:latin typeface="Arial" panose="020B0604020202020204" pitchFamily="34" charset="0"/>
                <a:ea typeface="NSimSun" panose="02010609030101010101" pitchFamily="49" charset="-122"/>
                <a:cs typeface="Lucida Sans" panose="020B0602030504020204" pitchFamily="34" charset="0"/>
              </a:rPr>
              <a:t>Se iniciaron las pruebas de aprovechamiento del calor colocando una placa </a:t>
            </a:r>
            <a:r>
              <a:rPr lang="es-AR" sz="2400" kern="100" dirty="0" err="1">
                <a:effectLst/>
                <a:latin typeface="Arial" panose="020B0604020202020204" pitchFamily="34" charset="0"/>
                <a:ea typeface="NSimSun" panose="02010609030101010101" pitchFamily="49" charset="-122"/>
                <a:cs typeface="Lucida Sans" panose="020B0602030504020204" pitchFamily="34" charset="0"/>
              </a:rPr>
              <a:t>Peltier</a:t>
            </a:r>
            <a:r>
              <a:rPr lang="es-AR" sz="2400" kern="100" dirty="0">
                <a:effectLst/>
                <a:latin typeface="Arial" panose="020B0604020202020204" pitchFamily="34" charset="0"/>
                <a:ea typeface="NSimSun" panose="02010609030101010101" pitchFamily="49" charset="-122"/>
                <a:cs typeface="Lucida Sans" panose="020B0602030504020204" pitchFamily="34" charset="0"/>
              </a:rPr>
              <a:t>, adherida con grasa grafitada entre dos recipientes metálicos, uno con agua fría y el otro con agua caliente, a temperaturas controladas y estacionarias, durante una hora, para diferencias de temperatura entre 60º C y 80ºC. </a:t>
            </a:r>
            <a:endParaRPr lang="es-AR" sz="2400" kern="100" dirty="0">
              <a:effectLst/>
              <a:latin typeface="Liberation Serif"/>
              <a:ea typeface="NSimSun" panose="02010609030101010101" pitchFamily="49" charset="-122"/>
              <a:cs typeface="Lucida Sans" panose="020B0602030504020204" pitchFamily="34" charset="0"/>
            </a:endParaRPr>
          </a:p>
          <a:p>
            <a:endParaRPr lang="es-AR" dirty="0"/>
          </a:p>
        </p:txBody>
      </p:sp>
      <p:pic>
        <p:nvPicPr>
          <p:cNvPr id="7" name="Marcador de contenido 7">
            <a:extLst>
              <a:ext uri="{FF2B5EF4-FFF2-40B4-BE49-F238E27FC236}">
                <a16:creationId xmlns:a16="http://schemas.microsoft.com/office/drawing/2014/main" id="{51A22BFA-2DC7-47E1-88F8-D07D9AD0534A}"/>
              </a:ext>
            </a:extLst>
          </p:cNvPr>
          <p:cNvPicPr>
            <a:picLocks noGrp="1" noChangeAspect="1"/>
          </p:cNvPicPr>
          <p:nvPr>
            <p:ph sz="half" idx="1"/>
          </p:nvPr>
        </p:nvPicPr>
        <p:blipFill>
          <a:blip r:embed="rId2"/>
          <a:stretch>
            <a:fillRect/>
          </a:stretch>
        </p:blipFill>
        <p:spPr>
          <a:xfrm>
            <a:off x="838201" y="1895913"/>
            <a:ext cx="5181600" cy="3439388"/>
          </a:xfrm>
        </p:spPr>
      </p:pic>
    </p:spTree>
    <p:extLst>
      <p:ext uri="{BB962C8B-B14F-4D97-AF65-F5344CB8AC3E}">
        <p14:creationId xmlns:p14="http://schemas.microsoft.com/office/powerpoint/2010/main" val="3092647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B6AC53-2E37-421C-9944-BB9852FC8DBC}"/>
              </a:ext>
            </a:extLst>
          </p:cNvPr>
          <p:cNvSpPr>
            <a:spLocks noGrp="1"/>
          </p:cNvSpPr>
          <p:nvPr>
            <p:ph type="title"/>
          </p:nvPr>
        </p:nvSpPr>
        <p:spPr/>
        <p:txBody>
          <a:bodyPr/>
          <a:lstStyle/>
          <a:p>
            <a:r>
              <a:rPr lang="es-ES" dirty="0"/>
              <a:t>Resultados</a:t>
            </a:r>
            <a:endParaRPr lang="es-AR" dirty="0"/>
          </a:p>
        </p:txBody>
      </p:sp>
      <p:sp>
        <p:nvSpPr>
          <p:cNvPr id="7" name="Marcador de texto 6">
            <a:extLst>
              <a:ext uri="{FF2B5EF4-FFF2-40B4-BE49-F238E27FC236}">
                <a16:creationId xmlns:a16="http://schemas.microsoft.com/office/drawing/2014/main" id="{A090F055-B67D-4AA6-895D-605A998B93D0}"/>
              </a:ext>
            </a:extLst>
          </p:cNvPr>
          <p:cNvSpPr>
            <a:spLocks noGrp="1"/>
          </p:cNvSpPr>
          <p:nvPr>
            <p:ph type="body" idx="1"/>
          </p:nvPr>
        </p:nvSpPr>
        <p:spPr/>
        <p:txBody>
          <a:bodyPr>
            <a:normAutofit fontScale="62500" lnSpcReduction="20000"/>
          </a:bodyPr>
          <a:lstStyle/>
          <a:p>
            <a:endParaRPr lang="es-AR" sz="1800" b="0" kern="100" dirty="0">
              <a:effectLst/>
              <a:latin typeface="Arial" panose="020B0604020202020204" pitchFamily="34" charset="0"/>
              <a:ea typeface="NSimSun" panose="02010609030101010101" pitchFamily="49" charset="-122"/>
              <a:cs typeface="Lucida Sans" panose="020B0602030504020204" pitchFamily="34" charset="0"/>
            </a:endParaRPr>
          </a:p>
          <a:p>
            <a:endParaRPr lang="es-AR" sz="1800" b="0" kern="100" dirty="0">
              <a:effectLst/>
              <a:latin typeface="Arial" panose="020B0604020202020204" pitchFamily="34" charset="0"/>
              <a:ea typeface="NSimSun" panose="02010609030101010101" pitchFamily="49" charset="-122"/>
              <a:cs typeface="Lucida Sans" panose="020B0602030504020204" pitchFamily="34" charset="0"/>
            </a:endParaRPr>
          </a:p>
          <a:p>
            <a:r>
              <a:rPr lang="es-AR" sz="1800" b="0" kern="100" dirty="0">
                <a:latin typeface="Arial" panose="020B0604020202020204" pitchFamily="34" charset="0"/>
                <a:ea typeface="NSimSun" panose="02010609030101010101" pitchFamily="49" charset="-122"/>
              </a:rPr>
              <a:t>Mediciones de potencia para distintas diferencias </a:t>
            </a:r>
            <a:r>
              <a:rPr lang="es-AR" sz="1800" b="0" kern="100" dirty="0">
                <a:effectLst/>
                <a:latin typeface="Arial" panose="020B0604020202020204" pitchFamily="34" charset="0"/>
                <a:ea typeface="NSimSun" panose="02010609030101010101" pitchFamily="49" charset="-122"/>
                <a:cs typeface="Lucida Sans" panose="020B0602030504020204" pitchFamily="34" charset="0"/>
              </a:rPr>
              <a:t>de temperatura entre caras del módulo</a:t>
            </a:r>
            <a:endParaRPr lang="es-AR" sz="1800" b="0" kern="100" dirty="0">
              <a:effectLst/>
              <a:latin typeface="Liberation Serif"/>
              <a:ea typeface="NSimSun" panose="02010609030101010101" pitchFamily="49" charset="-122"/>
              <a:cs typeface="Lucida Sans" panose="020B0602030504020204" pitchFamily="34" charset="0"/>
            </a:endParaRPr>
          </a:p>
          <a:p>
            <a:endParaRPr lang="es-AR" dirty="0"/>
          </a:p>
        </p:txBody>
      </p:sp>
      <p:graphicFrame>
        <p:nvGraphicFramePr>
          <p:cNvPr id="6" name="Marcador de contenido 5">
            <a:extLst>
              <a:ext uri="{FF2B5EF4-FFF2-40B4-BE49-F238E27FC236}">
                <a16:creationId xmlns:a16="http://schemas.microsoft.com/office/drawing/2014/main" id="{F1A9B6E4-0895-69DB-A036-9A70C3FB084B}"/>
              </a:ext>
            </a:extLst>
          </p:cNvPr>
          <p:cNvGraphicFramePr>
            <a:graphicFrameLocks noGrp="1"/>
          </p:cNvGraphicFramePr>
          <p:nvPr>
            <p:ph sz="half" idx="2"/>
            <p:extLst>
              <p:ext uri="{D42A27DB-BD31-4B8C-83A1-F6EECF244321}">
                <p14:modId xmlns:p14="http://schemas.microsoft.com/office/powerpoint/2010/main" val="423457139"/>
              </p:ext>
            </p:extLst>
          </p:nvPr>
        </p:nvGraphicFramePr>
        <p:xfrm>
          <a:off x="839788" y="2505075"/>
          <a:ext cx="5157787" cy="3684588"/>
        </p:xfrm>
        <a:graphic>
          <a:graphicData uri="http://schemas.openxmlformats.org/drawingml/2006/chart">
            <c:chart xmlns:c="http://schemas.openxmlformats.org/drawingml/2006/chart" xmlns:r="http://schemas.openxmlformats.org/officeDocument/2006/relationships" r:id="rId2"/>
          </a:graphicData>
        </a:graphic>
      </p:graphicFrame>
      <p:sp>
        <p:nvSpPr>
          <p:cNvPr id="8" name="Marcador de texto 7">
            <a:extLst>
              <a:ext uri="{FF2B5EF4-FFF2-40B4-BE49-F238E27FC236}">
                <a16:creationId xmlns:a16="http://schemas.microsoft.com/office/drawing/2014/main" id="{E976F07D-1F7E-4D1B-BC18-615ADD7DDBAB}"/>
              </a:ext>
            </a:extLst>
          </p:cNvPr>
          <p:cNvSpPr>
            <a:spLocks noGrp="1"/>
          </p:cNvSpPr>
          <p:nvPr>
            <p:ph type="body" sz="quarter" idx="3"/>
          </p:nvPr>
        </p:nvSpPr>
        <p:spPr>
          <a:xfrm>
            <a:off x="6172200" y="1459685"/>
            <a:ext cx="5183188" cy="755010"/>
          </a:xfrm>
        </p:spPr>
        <p:txBody>
          <a:bodyPr>
            <a:normAutofit fontScale="62500" lnSpcReduction="20000"/>
          </a:bodyPr>
          <a:lstStyle/>
          <a:p>
            <a:r>
              <a:rPr lang="es-AR" sz="1800" b="0" kern="100" dirty="0">
                <a:latin typeface="Arial" panose="020B0604020202020204" pitchFamily="34" charset="0"/>
                <a:ea typeface="NSimSun" panose="02010609030101010101" pitchFamily="49" charset="-122"/>
              </a:rPr>
              <a:t>Mediciones</a:t>
            </a:r>
            <a:r>
              <a:rPr lang="es-AR" sz="1100" b="0" kern="100" dirty="0">
                <a:latin typeface="Arial" panose="020B0604020202020204" pitchFamily="34" charset="0"/>
                <a:ea typeface="NSimSun" panose="02010609030101010101" pitchFamily="49" charset="-122"/>
              </a:rPr>
              <a:t> </a:t>
            </a:r>
            <a:r>
              <a:rPr lang="es-AR" sz="1800" b="0" kern="100" dirty="0">
                <a:latin typeface="Arial" panose="020B0604020202020204" pitchFamily="34" charset="0"/>
                <a:ea typeface="NSimSun" panose="02010609030101010101" pitchFamily="49" charset="-122"/>
              </a:rPr>
              <a:t>de tensión para distintas diferencias de temperatura entre caras del módulo</a:t>
            </a:r>
          </a:p>
        </p:txBody>
      </p:sp>
      <p:graphicFrame>
        <p:nvGraphicFramePr>
          <p:cNvPr id="10" name="Marcador de contenido 9">
            <a:extLst>
              <a:ext uri="{FF2B5EF4-FFF2-40B4-BE49-F238E27FC236}">
                <a16:creationId xmlns:a16="http://schemas.microsoft.com/office/drawing/2014/main" id="{8FA46975-633A-3CD0-7952-6CBD3B593C80}"/>
              </a:ext>
            </a:extLst>
          </p:cNvPr>
          <p:cNvGraphicFramePr>
            <a:graphicFrameLocks noGrp="1"/>
          </p:cNvGraphicFramePr>
          <p:nvPr>
            <p:ph sz="quarter" idx="4"/>
          </p:nvPr>
        </p:nvGraphicFramePr>
        <p:xfrm>
          <a:off x="6172200" y="2505075"/>
          <a:ext cx="5183188" cy="36845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8890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AsOne/>
      </p:bldGraphic>
      <p:bldGraphic spid="10"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CE694B-E7A5-474B-9FC5-AF0FF8CFAC35}"/>
              </a:ext>
            </a:extLst>
          </p:cNvPr>
          <p:cNvSpPr>
            <a:spLocks noGrp="1"/>
          </p:cNvSpPr>
          <p:nvPr>
            <p:ph type="title"/>
          </p:nvPr>
        </p:nvSpPr>
        <p:spPr/>
        <p:txBody>
          <a:bodyPr/>
          <a:lstStyle/>
          <a:p>
            <a:r>
              <a:rPr lang="es-ES" dirty="0"/>
              <a:t>Selección del prototipo de aplicación</a:t>
            </a:r>
            <a:endParaRPr lang="es-AR" dirty="0"/>
          </a:p>
        </p:txBody>
      </p:sp>
      <p:pic>
        <p:nvPicPr>
          <p:cNvPr id="4" name="Imagen 3">
            <a:extLst>
              <a:ext uri="{FF2B5EF4-FFF2-40B4-BE49-F238E27FC236}">
                <a16:creationId xmlns:a16="http://schemas.microsoft.com/office/drawing/2014/main" id="{43428A07-AE3A-429C-AB56-36D76ECCF255}"/>
              </a:ext>
            </a:extLst>
          </p:cNvPr>
          <p:cNvPicPr>
            <a:picLocks noChangeAspect="1"/>
          </p:cNvPicPr>
          <p:nvPr/>
        </p:nvPicPr>
        <p:blipFill>
          <a:blip r:embed="rId2"/>
          <a:stretch>
            <a:fillRect/>
          </a:stretch>
        </p:blipFill>
        <p:spPr>
          <a:xfrm>
            <a:off x="1909762" y="1390650"/>
            <a:ext cx="8372475" cy="4076700"/>
          </a:xfrm>
          <a:prstGeom prst="rect">
            <a:avLst/>
          </a:prstGeom>
        </p:spPr>
      </p:pic>
    </p:spTree>
    <p:extLst>
      <p:ext uri="{BB962C8B-B14F-4D97-AF65-F5344CB8AC3E}">
        <p14:creationId xmlns:p14="http://schemas.microsoft.com/office/powerpoint/2010/main" val="117368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2733550-28CA-4FF6-A8C7-60471FF22F07}"/>
              </a:ext>
            </a:extLst>
          </p:cNvPr>
          <p:cNvSpPr>
            <a:spLocks noGrp="1"/>
          </p:cNvSpPr>
          <p:nvPr>
            <p:ph type="title"/>
          </p:nvPr>
        </p:nvSpPr>
        <p:spPr/>
        <p:txBody>
          <a:bodyPr>
            <a:normAutofit/>
          </a:bodyPr>
          <a:lstStyle/>
          <a:p>
            <a:r>
              <a:rPr lang="es-ES" sz="3600" dirty="0"/>
              <a:t>Disipadores del prototipo</a:t>
            </a:r>
            <a:endParaRPr lang="es-AR" sz="3600" dirty="0"/>
          </a:p>
        </p:txBody>
      </p:sp>
      <p:sp>
        <p:nvSpPr>
          <p:cNvPr id="5" name="Marcador de contenido 4">
            <a:extLst>
              <a:ext uri="{FF2B5EF4-FFF2-40B4-BE49-F238E27FC236}">
                <a16:creationId xmlns:a16="http://schemas.microsoft.com/office/drawing/2014/main" id="{AA2F5D94-AFCD-40CB-AC3A-A321DCCF1B2F}"/>
              </a:ext>
            </a:extLst>
          </p:cNvPr>
          <p:cNvSpPr>
            <a:spLocks noGrp="1"/>
          </p:cNvSpPr>
          <p:nvPr>
            <p:ph sz="half" idx="1"/>
          </p:nvPr>
        </p:nvSpPr>
        <p:spPr/>
        <p:txBody>
          <a:bodyPr/>
          <a:lstStyle/>
          <a:p>
            <a:pPr marL="0" indent="0">
              <a:buNone/>
            </a:pPr>
            <a:r>
              <a:rPr lang="es-ES" dirty="0"/>
              <a:t>Cálculo del disipador de </a:t>
            </a:r>
            <a:r>
              <a:rPr lang="es-ES" b="1" dirty="0"/>
              <a:t>una placa</a:t>
            </a:r>
            <a:r>
              <a:rPr lang="es-ES" dirty="0"/>
              <a:t> en función de mantener las temperaturas a ambos lados de la placa y prolongar su vida útil.</a:t>
            </a:r>
          </a:p>
          <a:p>
            <a:pPr marL="0" indent="0">
              <a:buNone/>
            </a:pPr>
            <a:r>
              <a:rPr lang="es-ES" dirty="0"/>
              <a:t>Ancho 70 mm y 50 mm de alto, con su cara caliente a 80ºC y una temperatura ambiente de 20ºC.</a:t>
            </a:r>
            <a:endParaRPr lang="es-AR" dirty="0"/>
          </a:p>
        </p:txBody>
      </p:sp>
      <p:pic>
        <p:nvPicPr>
          <p:cNvPr id="8" name="Marcador de contenido 7">
            <a:extLst>
              <a:ext uri="{FF2B5EF4-FFF2-40B4-BE49-F238E27FC236}">
                <a16:creationId xmlns:a16="http://schemas.microsoft.com/office/drawing/2014/main" id="{9DC9EF29-E0EF-4A09-8428-C0ECABEAFE07}"/>
              </a:ext>
            </a:extLst>
          </p:cNvPr>
          <p:cNvPicPr>
            <a:picLocks noGrp="1" noChangeAspect="1"/>
          </p:cNvPicPr>
          <p:nvPr>
            <p:ph sz="half" idx="2"/>
          </p:nvPr>
        </p:nvPicPr>
        <p:blipFill>
          <a:blip r:embed="rId2"/>
          <a:stretch>
            <a:fillRect/>
          </a:stretch>
        </p:blipFill>
        <p:spPr>
          <a:xfrm>
            <a:off x="6172200" y="1946246"/>
            <a:ext cx="5181600" cy="3421573"/>
          </a:xfrm>
        </p:spPr>
      </p:pic>
    </p:spTree>
    <p:extLst>
      <p:ext uri="{BB962C8B-B14F-4D97-AF65-F5344CB8AC3E}">
        <p14:creationId xmlns:p14="http://schemas.microsoft.com/office/powerpoint/2010/main" val="2384490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2766B833-755A-4049-AD5E-80EDD3D88A63}"/>
              </a:ext>
            </a:extLst>
          </p:cNvPr>
          <p:cNvSpPr>
            <a:spLocks noGrp="1"/>
          </p:cNvSpPr>
          <p:nvPr>
            <p:ph type="title"/>
          </p:nvPr>
        </p:nvSpPr>
        <p:spPr/>
        <p:txBody>
          <a:bodyPr/>
          <a:lstStyle/>
          <a:p>
            <a:r>
              <a:rPr lang="es-ES" dirty="0"/>
              <a:t>Generación del prototipo</a:t>
            </a:r>
            <a:endParaRPr lang="es-AR" dirty="0"/>
          </a:p>
        </p:txBody>
      </p:sp>
      <p:sp>
        <p:nvSpPr>
          <p:cNvPr id="6" name="Marcador de contenido 5">
            <a:extLst>
              <a:ext uri="{FF2B5EF4-FFF2-40B4-BE49-F238E27FC236}">
                <a16:creationId xmlns:a16="http://schemas.microsoft.com/office/drawing/2014/main" id="{A7FCEF96-1016-4699-A7FD-7A3331D0F292}"/>
              </a:ext>
            </a:extLst>
          </p:cNvPr>
          <p:cNvSpPr>
            <a:spLocks noGrp="1"/>
          </p:cNvSpPr>
          <p:nvPr>
            <p:ph idx="1"/>
          </p:nvPr>
        </p:nvSpPr>
        <p:spPr/>
        <p:txBody>
          <a:bodyPr/>
          <a:lstStyle/>
          <a:p>
            <a:r>
              <a:rPr lang="es-AR" dirty="0">
                <a:latin typeface="Arial" panose="020B0604020202020204" pitchFamily="34" charset="0"/>
                <a:ea typeface="NSimSun" panose="02010609030101010101" pitchFamily="49" charset="-122"/>
              </a:rPr>
              <a:t>S</a:t>
            </a:r>
            <a:r>
              <a:rPr lang="es-AR" sz="2800" dirty="0">
                <a:effectLst/>
                <a:latin typeface="Arial" panose="020B0604020202020204" pitchFamily="34" charset="0"/>
                <a:ea typeface="NSimSun" panose="02010609030101010101" pitchFamily="49" charset="-122"/>
              </a:rPr>
              <a:t>e utilizaron 20 módulos termoeléctricos, en un arreglo eléctrico de 10 módulos en serie, con dos series asociadas en paralelo.</a:t>
            </a:r>
          </a:p>
          <a:p>
            <a:r>
              <a:rPr lang="es-AR" sz="2800" dirty="0">
                <a:effectLst/>
                <a:latin typeface="Arial" panose="020B0604020202020204" pitchFamily="34" charset="0"/>
                <a:ea typeface="NSimSun" panose="02010609030101010101" pitchFamily="49" charset="-122"/>
              </a:rPr>
              <a:t>Generación aproximadamente de 40 W.</a:t>
            </a:r>
          </a:p>
          <a:p>
            <a:r>
              <a:rPr lang="es-AR" sz="2800" dirty="0">
                <a:effectLst/>
                <a:latin typeface="Arial" panose="020B0604020202020204" pitchFamily="34" charset="0"/>
                <a:ea typeface="NSimSun" panose="02010609030101010101" pitchFamily="49" charset="-122"/>
              </a:rPr>
              <a:t> Los módulos se dispusieron a ambos lados de la fuente caliente y las placas frías.</a:t>
            </a:r>
          </a:p>
          <a:p>
            <a:endParaRPr lang="es-AR" dirty="0"/>
          </a:p>
        </p:txBody>
      </p:sp>
    </p:spTree>
    <p:extLst>
      <p:ext uri="{BB962C8B-B14F-4D97-AF65-F5344CB8AC3E}">
        <p14:creationId xmlns:p14="http://schemas.microsoft.com/office/powerpoint/2010/main" val="2140541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AA7FAB-8DB1-4FB2-8299-7D818B7B6CD6}"/>
              </a:ext>
            </a:extLst>
          </p:cNvPr>
          <p:cNvSpPr>
            <a:spLocks noGrp="1"/>
          </p:cNvSpPr>
          <p:nvPr>
            <p:ph type="title"/>
          </p:nvPr>
        </p:nvSpPr>
        <p:spPr/>
        <p:txBody>
          <a:bodyPr/>
          <a:lstStyle/>
          <a:p>
            <a:r>
              <a:rPr lang="es-ES" dirty="0"/>
              <a:t>Conclusión</a:t>
            </a:r>
            <a:endParaRPr lang="es-AR" dirty="0"/>
          </a:p>
        </p:txBody>
      </p:sp>
      <p:sp>
        <p:nvSpPr>
          <p:cNvPr id="3" name="Marcador de contenido 2">
            <a:extLst>
              <a:ext uri="{FF2B5EF4-FFF2-40B4-BE49-F238E27FC236}">
                <a16:creationId xmlns:a16="http://schemas.microsoft.com/office/drawing/2014/main" id="{3CD375B2-B83A-4B40-99C5-5914982F270D}"/>
              </a:ext>
            </a:extLst>
          </p:cNvPr>
          <p:cNvSpPr>
            <a:spLocks noGrp="1"/>
          </p:cNvSpPr>
          <p:nvPr>
            <p:ph idx="1"/>
          </p:nvPr>
        </p:nvSpPr>
        <p:spPr/>
        <p:txBody>
          <a:bodyPr>
            <a:normAutofit fontScale="92500" lnSpcReduction="20000"/>
          </a:bodyPr>
          <a:lstStyle/>
          <a:p>
            <a:pPr algn="just"/>
            <a:r>
              <a:rPr lang="es-AR" sz="1800" kern="100">
                <a:effectLst/>
                <a:latin typeface="Arial" panose="020B0604020202020204" pitchFamily="34" charset="0"/>
                <a:ea typeface="NSimSun" panose="02010609030101010101" pitchFamily="49" charset="-122"/>
                <a:cs typeface="Lucida Sans" panose="020B0602030504020204" pitchFamily="34" charset="0"/>
              </a:rPr>
              <a:t>La placa </a:t>
            </a:r>
            <a:r>
              <a:rPr lang="es-AR" sz="1800" kern="100" dirty="0">
                <a:effectLst/>
                <a:latin typeface="Arial" panose="020B0604020202020204" pitchFamily="34" charset="0"/>
                <a:ea typeface="NSimSun" panose="02010609030101010101" pitchFamily="49" charset="-122"/>
                <a:cs typeface="Lucida Sans" panose="020B0602030504020204" pitchFamily="34" charset="0"/>
              </a:rPr>
              <a:t>ensayada produjo potencias en los rangos esperados, de acuerdo con los </a:t>
            </a:r>
            <a:r>
              <a:rPr lang="es-AR" sz="1800" kern="100" dirty="0" err="1">
                <a:effectLst/>
                <a:latin typeface="Arial" panose="020B0604020202020204" pitchFamily="34" charset="0"/>
                <a:ea typeface="NSimSun" panose="02010609030101010101" pitchFamily="49" charset="-122"/>
                <a:cs typeface="Lucida Sans" panose="020B0602030504020204" pitchFamily="34" charset="0"/>
              </a:rPr>
              <a:t>datasheet</a:t>
            </a:r>
            <a:r>
              <a:rPr lang="es-AR" sz="1800" kern="100" dirty="0">
                <a:effectLst/>
                <a:latin typeface="Arial" panose="020B0604020202020204" pitchFamily="34" charset="0"/>
                <a:ea typeface="NSimSun" panose="02010609030101010101" pitchFamily="49" charset="-122"/>
                <a:cs typeface="Lucida Sans" panose="020B0602030504020204" pitchFamily="34" charset="0"/>
              </a:rPr>
              <a:t> de las placas usadas</a:t>
            </a:r>
            <a:endParaRPr lang="es-AR" sz="1800" kern="100" dirty="0">
              <a:effectLst/>
              <a:latin typeface="Liberation Serif"/>
              <a:ea typeface="NSimSun" panose="02010609030101010101" pitchFamily="49" charset="-122"/>
              <a:cs typeface="Lucida Sans" panose="020B0602030504020204" pitchFamily="34" charset="0"/>
            </a:endParaRPr>
          </a:p>
          <a:p>
            <a:pPr algn="just"/>
            <a:r>
              <a:rPr lang="es-AR" sz="1800" kern="100" dirty="0">
                <a:effectLst/>
                <a:latin typeface="Arial" panose="020B0604020202020204" pitchFamily="34" charset="0"/>
                <a:ea typeface="NSimSun" panose="02010609030101010101" pitchFamily="49" charset="-122"/>
                <a:cs typeface="Lucida Sans" panose="020B0602030504020204" pitchFamily="34" charset="0"/>
              </a:rPr>
              <a:t>El significado del estudio está relacionado con familiarizarse en la utilización de dispositivos generadores de potencia en continua, controlar los mecanismos de estabilización de las temperaturas en las caras caliente y fría de los módulos </a:t>
            </a:r>
            <a:r>
              <a:rPr lang="es-AR" sz="1800" kern="100" dirty="0" err="1">
                <a:effectLst/>
                <a:latin typeface="Arial" panose="020B0604020202020204" pitchFamily="34" charset="0"/>
                <a:ea typeface="NSimSun" panose="02010609030101010101" pitchFamily="49" charset="-122"/>
                <a:cs typeface="Lucida Sans" panose="020B0602030504020204" pitchFamily="34" charset="0"/>
              </a:rPr>
              <a:t>Peltier</a:t>
            </a:r>
            <a:r>
              <a:rPr lang="es-AR" sz="1800" kern="100" dirty="0">
                <a:effectLst/>
                <a:latin typeface="Arial" panose="020B0604020202020204" pitchFamily="34" charset="0"/>
                <a:ea typeface="NSimSun" panose="02010609030101010101" pitchFamily="49" charset="-122"/>
                <a:cs typeface="Lucida Sans" panose="020B0602030504020204" pitchFamily="34" charset="0"/>
              </a:rPr>
              <a:t> y ver la evolución tecnológica temporal de fabricación de estas celdas.</a:t>
            </a:r>
            <a:endParaRPr lang="es-AR" sz="1800" kern="100" dirty="0">
              <a:effectLst/>
              <a:latin typeface="Liberation Serif"/>
              <a:ea typeface="NSimSun" panose="02010609030101010101" pitchFamily="49" charset="-122"/>
              <a:cs typeface="Lucida Sans" panose="020B0602030504020204" pitchFamily="34" charset="0"/>
            </a:endParaRPr>
          </a:p>
          <a:p>
            <a:pPr algn="just"/>
            <a:r>
              <a:rPr lang="es-AR" sz="1800" kern="100" dirty="0">
                <a:effectLst/>
                <a:latin typeface="Arial" panose="020B0604020202020204" pitchFamily="34" charset="0"/>
                <a:ea typeface="NSimSun" panose="02010609030101010101" pitchFamily="49" charset="-122"/>
                <a:cs typeface="Lucida Sans" panose="020B0602030504020204" pitchFamily="34" charset="0"/>
              </a:rPr>
              <a:t>El uso industrial de las placas termo generadoras tiene que desarrollarse y difundirse porque parten de la premisa de aprovechar el calor que se pierde en alguno de los procesos de producción.</a:t>
            </a:r>
            <a:endParaRPr lang="es-AR" sz="1800" kern="100" dirty="0">
              <a:effectLst/>
              <a:latin typeface="Liberation Serif"/>
              <a:ea typeface="NSimSun" panose="02010609030101010101" pitchFamily="49" charset="-122"/>
              <a:cs typeface="Lucida Sans" panose="020B0602030504020204" pitchFamily="34" charset="0"/>
            </a:endParaRPr>
          </a:p>
          <a:p>
            <a:pPr algn="just"/>
            <a:r>
              <a:rPr lang="es-AR" sz="1800" kern="100" dirty="0">
                <a:effectLst/>
                <a:latin typeface="Arial" panose="020B0604020202020204" pitchFamily="34" charset="0"/>
                <a:ea typeface="NSimSun" panose="02010609030101010101" pitchFamily="49" charset="-122"/>
                <a:cs typeface="Lucida Sans" panose="020B0602030504020204" pitchFamily="34" charset="0"/>
              </a:rPr>
              <a:t>Se debe tener en cuenta la vida útil de los módulos expuestos a altas temperaturas. Los constituyentes de la soldadura pueden degradarse a altas temperaturas y disminuir el rendimiento y, podrían causar fallas importantes. Este proceso puede controlarse mediante la aplicación de protectores sobre el material de las celdas que permitan pasar el calor. Los materiales en el mercado son de supervivencia a corto plazo para diferencias de temperaturas altas. Las celdas </a:t>
            </a:r>
            <a:r>
              <a:rPr lang="es-AR" sz="1800" kern="100" dirty="0" err="1">
                <a:effectLst/>
                <a:latin typeface="Arial" panose="020B0604020202020204" pitchFamily="34" charset="0"/>
                <a:ea typeface="NSimSun" panose="02010609030101010101" pitchFamily="49" charset="-122"/>
                <a:cs typeface="Lucida Sans" panose="020B0602030504020204" pitchFamily="34" charset="0"/>
              </a:rPr>
              <a:t>Peltier</a:t>
            </a:r>
            <a:r>
              <a:rPr lang="es-AR" sz="1800" kern="100" dirty="0">
                <a:effectLst/>
                <a:latin typeface="Arial" panose="020B0604020202020204" pitchFamily="34" charset="0"/>
                <a:ea typeface="NSimSun" panose="02010609030101010101" pitchFamily="49" charset="-122"/>
                <a:cs typeface="Lucida Sans" panose="020B0602030504020204" pitchFamily="34" charset="0"/>
              </a:rPr>
              <a:t> se pueden usar como generadores de energía de baja intensidad si se tienen en cuenta los efectos de la exposición a altas temperaturas. La eficiencia de producción de energía eléctrica depende de maximizar la diferencia de temperatura y esto implica soportes técnicos de montajes innovadores, sobre todo en las soldaduras de las uniones, que se van modificando año a año. </a:t>
            </a:r>
            <a:endParaRPr lang="es-AR" sz="1800" kern="100" dirty="0">
              <a:effectLst/>
              <a:latin typeface="Liberation Serif"/>
              <a:ea typeface="NSimSun" panose="02010609030101010101" pitchFamily="49" charset="-122"/>
              <a:cs typeface="Lucida Sans" panose="020B0602030504020204" pitchFamily="34" charset="0"/>
            </a:endParaRPr>
          </a:p>
          <a:p>
            <a:pPr algn="just"/>
            <a:r>
              <a:rPr lang="es-AR" sz="1800" kern="100" dirty="0">
                <a:effectLst/>
                <a:latin typeface="Arial" panose="020B0604020202020204" pitchFamily="34" charset="0"/>
                <a:ea typeface="NSimSun" panose="02010609030101010101" pitchFamily="49" charset="-122"/>
                <a:cs typeface="Lucida Sans" panose="020B0602030504020204" pitchFamily="34" charset="0"/>
              </a:rPr>
              <a:t>Habrá que evaluar anualmente la potencia producida para ver cómo las nuevas tecnologías introducen mejoras que ameriten la utilización en gran escala de dispositivos como el prototipo para aprovechar el calor perdido.  </a:t>
            </a:r>
            <a:endParaRPr lang="es-AR" sz="1800" kern="100" dirty="0">
              <a:effectLst/>
              <a:latin typeface="Liberation Serif"/>
              <a:ea typeface="NSimSun" panose="02010609030101010101" pitchFamily="49" charset="-122"/>
              <a:cs typeface="Lucida Sans" panose="020B0602030504020204" pitchFamily="34" charset="0"/>
            </a:endParaRPr>
          </a:p>
          <a:p>
            <a:endParaRPr lang="es-AR" dirty="0"/>
          </a:p>
        </p:txBody>
      </p:sp>
    </p:spTree>
    <p:extLst>
      <p:ext uri="{BB962C8B-B14F-4D97-AF65-F5344CB8AC3E}">
        <p14:creationId xmlns:p14="http://schemas.microsoft.com/office/powerpoint/2010/main" val="489552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BB289FD-56EE-4973-9E3A-5FFD1CD620DA}"/>
              </a:ext>
            </a:extLst>
          </p:cNvPr>
          <p:cNvSpPr txBox="1"/>
          <p:nvPr/>
        </p:nvSpPr>
        <p:spPr>
          <a:xfrm>
            <a:off x="1937857" y="2969432"/>
            <a:ext cx="7204046" cy="2308324"/>
          </a:xfrm>
          <a:prstGeom prst="rect">
            <a:avLst/>
          </a:prstGeom>
          <a:noFill/>
        </p:spPr>
        <p:txBody>
          <a:bodyPr wrap="square">
            <a:spAutoFit/>
          </a:bodyPr>
          <a:lstStyle/>
          <a:p>
            <a:r>
              <a:rPr lang="es-AR" sz="1800" dirty="0">
                <a:effectLst/>
                <a:latin typeface="Arial" panose="020B0604020202020204" pitchFamily="34" charset="0"/>
                <a:ea typeface="NSimSun" panose="02010609030101010101" pitchFamily="49" charset="-122"/>
                <a:cs typeface="Lucida Sans" panose="020B0602030504020204" pitchFamily="34" charset="0"/>
              </a:rPr>
              <a:t>. La contaminación del medio ambiente por la producción energética indiscriminada es ampliamente reconocida como una amenaza ambiental significativa a nivel mundial</a:t>
            </a:r>
          </a:p>
          <a:p>
            <a:r>
              <a:rPr lang="es-AR" sz="1800" dirty="0">
                <a:effectLst/>
                <a:latin typeface="Arial" panose="020B0604020202020204" pitchFamily="34" charset="0"/>
                <a:ea typeface="NSimSun" panose="02010609030101010101" pitchFamily="49" charset="-122"/>
                <a:cs typeface="Lucida Sans" panose="020B0602030504020204" pitchFamily="34" charset="0"/>
              </a:rPr>
              <a:t>Hablar de eficiencia energética es fundamental si queremos seguir produciendo energía de manera sustentable en el tiempo, afectando de manera mínima el ecosistema. Este trabajo se hace sobre la hipótesis que la energía más limpia y económica es la que no se consume. </a:t>
            </a:r>
            <a:endParaRPr lang="es-AR" dirty="0"/>
          </a:p>
        </p:txBody>
      </p:sp>
    </p:spTree>
    <p:extLst>
      <p:ext uri="{BB962C8B-B14F-4D97-AF65-F5344CB8AC3E}">
        <p14:creationId xmlns:p14="http://schemas.microsoft.com/office/powerpoint/2010/main" val="455600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FACF283D-C3C3-4E88-88DB-B72BB6A35C69}"/>
              </a:ext>
            </a:extLst>
          </p:cNvPr>
          <p:cNvSpPr>
            <a:spLocks noGrp="1"/>
          </p:cNvSpPr>
          <p:nvPr>
            <p:ph type="title"/>
          </p:nvPr>
        </p:nvSpPr>
        <p:spPr/>
        <p:txBody>
          <a:bodyPr/>
          <a:lstStyle/>
          <a:p>
            <a:r>
              <a:rPr lang="es-AR" dirty="0"/>
              <a:t>Objetivo</a:t>
            </a:r>
          </a:p>
        </p:txBody>
      </p:sp>
      <p:sp>
        <p:nvSpPr>
          <p:cNvPr id="6" name="Marcador de contenido 5">
            <a:extLst>
              <a:ext uri="{FF2B5EF4-FFF2-40B4-BE49-F238E27FC236}">
                <a16:creationId xmlns:a16="http://schemas.microsoft.com/office/drawing/2014/main" id="{F245302E-90E0-49E1-B64C-197EE578DC68}"/>
              </a:ext>
            </a:extLst>
          </p:cNvPr>
          <p:cNvSpPr>
            <a:spLocks noGrp="1"/>
          </p:cNvSpPr>
          <p:nvPr>
            <p:ph idx="1"/>
          </p:nvPr>
        </p:nvSpPr>
        <p:spPr/>
        <p:txBody>
          <a:bodyPr>
            <a:normAutofit/>
          </a:bodyPr>
          <a:lstStyle/>
          <a:p>
            <a:pPr marL="0" indent="0">
              <a:lnSpc>
                <a:spcPct val="200000"/>
              </a:lnSpc>
              <a:buNone/>
            </a:pPr>
            <a:r>
              <a:rPr lang="es-AR" sz="3200" dirty="0"/>
              <a:t>Avanzar en una aplicación particular de:</a:t>
            </a:r>
          </a:p>
          <a:p>
            <a:pPr marL="457200" lvl="1" indent="0">
              <a:lnSpc>
                <a:spcPct val="200000"/>
              </a:lnSpc>
              <a:buNone/>
            </a:pPr>
            <a:r>
              <a:rPr lang="es-AR" sz="3200" u="sng" dirty="0"/>
              <a:t>conversión de calor desperdiciado </a:t>
            </a:r>
            <a:r>
              <a:rPr lang="es-AR" sz="3200" dirty="0"/>
              <a:t>de medias y bajas temperaturas, </a:t>
            </a:r>
            <a:r>
              <a:rPr lang="es-AR" sz="3200" u="sng" dirty="0"/>
              <a:t>en energía eléctrica</a:t>
            </a:r>
            <a:r>
              <a:rPr lang="es-AR" sz="3200" dirty="0"/>
              <a:t>, para uso dentro de plantas industriales.</a:t>
            </a:r>
          </a:p>
          <a:p>
            <a:endParaRPr lang="es-AR" sz="3200" dirty="0"/>
          </a:p>
        </p:txBody>
      </p:sp>
    </p:spTree>
    <p:extLst>
      <p:ext uri="{BB962C8B-B14F-4D97-AF65-F5344CB8AC3E}">
        <p14:creationId xmlns:p14="http://schemas.microsoft.com/office/powerpoint/2010/main" val="3788800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3C0E9B-4794-4F39-B0CE-1C4958305250}"/>
              </a:ext>
            </a:extLst>
          </p:cNvPr>
          <p:cNvSpPr>
            <a:spLocks noGrp="1"/>
          </p:cNvSpPr>
          <p:nvPr>
            <p:ph type="title"/>
          </p:nvPr>
        </p:nvSpPr>
        <p:spPr/>
        <p:txBody>
          <a:bodyPr/>
          <a:lstStyle/>
          <a:p>
            <a:pPr algn="ctr"/>
            <a:r>
              <a:rPr lang="es-ES" dirty="0"/>
              <a:t>Funcionamiento de placas  </a:t>
            </a:r>
            <a:r>
              <a:rPr lang="es-ES" dirty="0" err="1"/>
              <a:t>termogeneradoras</a:t>
            </a:r>
            <a:endParaRPr lang="es-AR" dirty="0"/>
          </a:p>
        </p:txBody>
      </p:sp>
      <p:pic>
        <p:nvPicPr>
          <p:cNvPr id="8" name="Marcador de contenido 7">
            <a:extLst>
              <a:ext uri="{FF2B5EF4-FFF2-40B4-BE49-F238E27FC236}">
                <a16:creationId xmlns:a16="http://schemas.microsoft.com/office/drawing/2014/main" id="{6E7848F1-F04A-4DE3-B3C4-5A9F92F90BE9}"/>
              </a:ext>
            </a:extLst>
          </p:cNvPr>
          <p:cNvPicPr>
            <a:picLocks noGrp="1" noChangeAspect="1"/>
          </p:cNvPicPr>
          <p:nvPr>
            <p:ph idx="1"/>
          </p:nvPr>
        </p:nvPicPr>
        <p:blipFill>
          <a:blip r:embed="rId2"/>
          <a:stretch>
            <a:fillRect/>
          </a:stretch>
        </p:blipFill>
        <p:spPr>
          <a:xfrm>
            <a:off x="6060214" y="2863990"/>
            <a:ext cx="1292304" cy="262151"/>
          </a:xfrm>
          <a:prstGeom prst="rect">
            <a:avLst/>
          </a:prstGeom>
        </p:spPr>
      </p:pic>
      <p:sp>
        <p:nvSpPr>
          <p:cNvPr id="4" name="CuadroTexto 3">
            <a:extLst>
              <a:ext uri="{FF2B5EF4-FFF2-40B4-BE49-F238E27FC236}">
                <a16:creationId xmlns:a16="http://schemas.microsoft.com/office/drawing/2014/main" id="{3C813DFF-AAFF-44A1-900D-0C48694B24D0}"/>
              </a:ext>
            </a:extLst>
          </p:cNvPr>
          <p:cNvSpPr txBox="1"/>
          <p:nvPr/>
        </p:nvSpPr>
        <p:spPr>
          <a:xfrm>
            <a:off x="2237891" y="2673405"/>
            <a:ext cx="1040234"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s-ES" dirty="0"/>
              <a:t>Fuente Cálida</a:t>
            </a:r>
            <a:endParaRPr lang="es-AR" dirty="0"/>
          </a:p>
        </p:txBody>
      </p:sp>
      <p:sp>
        <p:nvSpPr>
          <p:cNvPr id="5" name="Flecha: a la derecha 4">
            <a:extLst>
              <a:ext uri="{FF2B5EF4-FFF2-40B4-BE49-F238E27FC236}">
                <a16:creationId xmlns:a16="http://schemas.microsoft.com/office/drawing/2014/main" id="{C8640AAC-30E6-4131-8E96-ED7D6197C1DE}"/>
              </a:ext>
            </a:extLst>
          </p:cNvPr>
          <p:cNvSpPr/>
          <p:nvPr/>
        </p:nvSpPr>
        <p:spPr>
          <a:xfrm>
            <a:off x="3434262" y="2894308"/>
            <a:ext cx="1154516" cy="226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CuadroTexto 6">
            <a:extLst>
              <a:ext uri="{FF2B5EF4-FFF2-40B4-BE49-F238E27FC236}">
                <a16:creationId xmlns:a16="http://schemas.microsoft.com/office/drawing/2014/main" id="{41C4AF87-2877-414C-8522-F8191F529FDF}"/>
              </a:ext>
            </a:extLst>
          </p:cNvPr>
          <p:cNvSpPr txBox="1"/>
          <p:nvPr/>
        </p:nvSpPr>
        <p:spPr>
          <a:xfrm>
            <a:off x="4663447" y="2795124"/>
            <a:ext cx="1322097" cy="369332"/>
          </a:xfrm>
          <a:prstGeom prst="rect">
            <a:avLst/>
          </a:prstGeom>
          <a:noFill/>
          <a:ln w="28575">
            <a:solidFill>
              <a:schemeClr val="tx1"/>
            </a:solidFill>
          </a:ln>
        </p:spPr>
        <p:txBody>
          <a:bodyPr wrap="square" rtlCol="0">
            <a:spAutoFit/>
          </a:bodyPr>
          <a:lstStyle/>
          <a:p>
            <a:r>
              <a:rPr lang="es-ES" dirty="0"/>
              <a:t>Placa </a:t>
            </a:r>
            <a:r>
              <a:rPr lang="es-ES" dirty="0" err="1"/>
              <a:t>Peltier</a:t>
            </a:r>
            <a:endParaRPr lang="es-AR" dirty="0"/>
          </a:p>
        </p:txBody>
      </p:sp>
      <p:sp>
        <p:nvSpPr>
          <p:cNvPr id="9" name="CuadroTexto 8">
            <a:extLst>
              <a:ext uri="{FF2B5EF4-FFF2-40B4-BE49-F238E27FC236}">
                <a16:creationId xmlns:a16="http://schemas.microsoft.com/office/drawing/2014/main" id="{58B4E659-37C0-4354-AD82-5D5962D6AADE}"/>
              </a:ext>
            </a:extLst>
          </p:cNvPr>
          <p:cNvSpPr txBox="1"/>
          <p:nvPr/>
        </p:nvSpPr>
        <p:spPr>
          <a:xfrm>
            <a:off x="7528554" y="2782801"/>
            <a:ext cx="1333850" cy="369332"/>
          </a:xfrm>
          <a:prstGeom prst="rect">
            <a:avLst/>
          </a:prstGeom>
          <a:solidFill>
            <a:schemeClr val="accent5">
              <a:lumMod val="60000"/>
              <a:lumOff val="40000"/>
            </a:schemeClr>
          </a:solidFill>
        </p:spPr>
        <p:txBody>
          <a:bodyPr wrap="square" rtlCol="0">
            <a:spAutoFit/>
          </a:bodyPr>
          <a:lstStyle/>
          <a:p>
            <a:r>
              <a:rPr lang="es-ES" dirty="0"/>
              <a:t>Fuente fría</a:t>
            </a:r>
            <a:endParaRPr lang="es-AR" dirty="0"/>
          </a:p>
        </p:txBody>
      </p:sp>
      <p:sp>
        <p:nvSpPr>
          <p:cNvPr id="10" name="Flecha: hacia abajo 9">
            <a:extLst>
              <a:ext uri="{FF2B5EF4-FFF2-40B4-BE49-F238E27FC236}">
                <a16:creationId xmlns:a16="http://schemas.microsoft.com/office/drawing/2014/main" id="{8E609A2A-1E9D-44E2-9E97-63291A4E12B9}"/>
              </a:ext>
            </a:extLst>
          </p:cNvPr>
          <p:cNvSpPr/>
          <p:nvPr/>
        </p:nvSpPr>
        <p:spPr>
          <a:xfrm>
            <a:off x="5204334" y="3159019"/>
            <a:ext cx="234892" cy="11434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1" name="CuadroTexto 10">
            <a:extLst>
              <a:ext uri="{FF2B5EF4-FFF2-40B4-BE49-F238E27FC236}">
                <a16:creationId xmlns:a16="http://schemas.microsoft.com/office/drawing/2014/main" id="{B86D24FA-6510-4073-9E43-52AD42A37FAF}"/>
              </a:ext>
            </a:extLst>
          </p:cNvPr>
          <p:cNvSpPr txBox="1"/>
          <p:nvPr/>
        </p:nvSpPr>
        <p:spPr>
          <a:xfrm>
            <a:off x="4179862" y="4337758"/>
            <a:ext cx="2273417" cy="646331"/>
          </a:xfrm>
          <a:prstGeom prst="rect">
            <a:avLst/>
          </a:prstGeom>
          <a:noFill/>
          <a:ln w="28575">
            <a:solidFill>
              <a:schemeClr val="tx1"/>
            </a:solidFill>
          </a:ln>
        </p:spPr>
        <p:txBody>
          <a:bodyPr wrap="square" rtlCol="0">
            <a:spAutoFit/>
          </a:bodyPr>
          <a:lstStyle/>
          <a:p>
            <a:pPr algn="ctr"/>
            <a:r>
              <a:rPr lang="es-ES" dirty="0"/>
              <a:t>Sistema de alumbrado</a:t>
            </a:r>
          </a:p>
          <a:p>
            <a:pPr algn="ctr"/>
            <a:r>
              <a:rPr lang="es-ES" dirty="0"/>
              <a:t>secundario</a:t>
            </a:r>
            <a:endParaRPr lang="es-AR" dirty="0"/>
          </a:p>
        </p:txBody>
      </p:sp>
      <p:sp>
        <p:nvSpPr>
          <p:cNvPr id="12" name="CuadroTexto 11">
            <a:extLst>
              <a:ext uri="{FF2B5EF4-FFF2-40B4-BE49-F238E27FC236}">
                <a16:creationId xmlns:a16="http://schemas.microsoft.com/office/drawing/2014/main" id="{23C59D2F-93A3-4648-A3CC-2D018E760F5B}"/>
              </a:ext>
            </a:extLst>
          </p:cNvPr>
          <p:cNvSpPr txBox="1"/>
          <p:nvPr/>
        </p:nvSpPr>
        <p:spPr>
          <a:xfrm>
            <a:off x="3666665" y="2524131"/>
            <a:ext cx="738363" cy="400110"/>
          </a:xfrm>
          <a:prstGeom prst="rect">
            <a:avLst/>
          </a:prstGeom>
          <a:noFill/>
        </p:spPr>
        <p:txBody>
          <a:bodyPr wrap="square" rtlCol="0">
            <a:spAutoFit/>
          </a:bodyPr>
          <a:lstStyle/>
          <a:p>
            <a:r>
              <a:rPr lang="es-ES" sz="1000" b="1" dirty="0"/>
              <a:t>Flujo de calor</a:t>
            </a:r>
            <a:endParaRPr lang="es-AR" sz="1000" b="1" dirty="0"/>
          </a:p>
        </p:txBody>
      </p:sp>
      <p:pic>
        <p:nvPicPr>
          <p:cNvPr id="14" name="Imagen 13">
            <a:extLst>
              <a:ext uri="{FF2B5EF4-FFF2-40B4-BE49-F238E27FC236}">
                <a16:creationId xmlns:a16="http://schemas.microsoft.com/office/drawing/2014/main" id="{808E4767-6EB6-4A69-AAE1-F454F3849C2B}"/>
              </a:ext>
            </a:extLst>
          </p:cNvPr>
          <p:cNvPicPr>
            <a:picLocks noChangeAspect="1"/>
          </p:cNvPicPr>
          <p:nvPr/>
        </p:nvPicPr>
        <p:blipFill>
          <a:blip r:embed="rId3"/>
          <a:stretch>
            <a:fillRect/>
          </a:stretch>
        </p:blipFill>
        <p:spPr>
          <a:xfrm>
            <a:off x="6453279" y="2504711"/>
            <a:ext cx="743776" cy="438950"/>
          </a:xfrm>
          <a:prstGeom prst="rect">
            <a:avLst/>
          </a:prstGeom>
        </p:spPr>
      </p:pic>
      <p:sp>
        <p:nvSpPr>
          <p:cNvPr id="15" name="CuadroTexto 14">
            <a:extLst>
              <a:ext uri="{FF2B5EF4-FFF2-40B4-BE49-F238E27FC236}">
                <a16:creationId xmlns:a16="http://schemas.microsoft.com/office/drawing/2014/main" id="{0099E55D-9B53-4648-8ACA-323AD775CD21}"/>
              </a:ext>
            </a:extLst>
          </p:cNvPr>
          <p:cNvSpPr txBox="1"/>
          <p:nvPr/>
        </p:nvSpPr>
        <p:spPr>
          <a:xfrm>
            <a:off x="5324495" y="3576458"/>
            <a:ext cx="1893467" cy="646331"/>
          </a:xfrm>
          <a:prstGeom prst="rect">
            <a:avLst/>
          </a:prstGeom>
          <a:noFill/>
        </p:spPr>
        <p:txBody>
          <a:bodyPr wrap="none" rtlCol="0">
            <a:spAutoFit/>
          </a:bodyPr>
          <a:lstStyle/>
          <a:p>
            <a:r>
              <a:rPr lang="es-ES" dirty="0"/>
              <a:t> </a:t>
            </a:r>
            <a:r>
              <a:rPr lang="es-ES" sz="1000" b="1" dirty="0"/>
              <a:t>generación de energía eléctrica</a:t>
            </a:r>
            <a:endParaRPr lang="es-AR" sz="1000" b="1" dirty="0"/>
          </a:p>
          <a:p>
            <a:endParaRPr lang="es-AR" dirty="0"/>
          </a:p>
        </p:txBody>
      </p:sp>
    </p:spTree>
    <p:extLst>
      <p:ext uri="{BB962C8B-B14F-4D97-AF65-F5344CB8AC3E}">
        <p14:creationId xmlns:p14="http://schemas.microsoft.com/office/powerpoint/2010/main" val="1465271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79E419-254C-4406-A794-B3B2541C4633}"/>
              </a:ext>
            </a:extLst>
          </p:cNvPr>
          <p:cNvSpPr>
            <a:spLocks noGrp="1"/>
          </p:cNvSpPr>
          <p:nvPr>
            <p:ph type="title"/>
          </p:nvPr>
        </p:nvSpPr>
        <p:spPr/>
        <p:txBody>
          <a:bodyPr/>
          <a:lstStyle/>
          <a:p>
            <a:r>
              <a:rPr lang="es-ES" dirty="0"/>
              <a:t>Efecto Seebeck</a:t>
            </a:r>
            <a:endParaRPr lang="es-AR" dirty="0"/>
          </a:p>
        </p:txBody>
      </p:sp>
      <p:sp>
        <p:nvSpPr>
          <p:cNvPr id="16" name="Marcador de texto 15">
            <a:extLst>
              <a:ext uri="{FF2B5EF4-FFF2-40B4-BE49-F238E27FC236}">
                <a16:creationId xmlns:a16="http://schemas.microsoft.com/office/drawing/2014/main" id="{BA581ECB-E584-43DA-8522-29C27F8646C1}"/>
              </a:ext>
            </a:extLst>
          </p:cNvPr>
          <p:cNvSpPr>
            <a:spLocks noGrp="1"/>
          </p:cNvSpPr>
          <p:nvPr>
            <p:ph type="body" idx="1"/>
          </p:nvPr>
        </p:nvSpPr>
        <p:spPr/>
        <p:txBody>
          <a:bodyPr/>
          <a:lstStyle/>
          <a:p>
            <a:endParaRPr lang="es-AR" dirty="0"/>
          </a:p>
        </p:txBody>
      </p:sp>
      <p:pic>
        <p:nvPicPr>
          <p:cNvPr id="15" name="Marcador de contenido 14">
            <a:extLst>
              <a:ext uri="{FF2B5EF4-FFF2-40B4-BE49-F238E27FC236}">
                <a16:creationId xmlns:a16="http://schemas.microsoft.com/office/drawing/2014/main" id="{24996FB6-5B5B-4FF0-A4DC-BA4E8A9B2CBB}"/>
              </a:ext>
            </a:extLst>
          </p:cNvPr>
          <p:cNvPicPr>
            <a:picLocks noGrp="1" noChangeAspect="1"/>
          </p:cNvPicPr>
          <p:nvPr>
            <p:ph sz="half" idx="2"/>
          </p:nvPr>
        </p:nvPicPr>
        <p:blipFill>
          <a:blip r:embed="rId2"/>
          <a:stretch>
            <a:fillRect/>
          </a:stretch>
        </p:blipFill>
        <p:spPr>
          <a:xfrm>
            <a:off x="1120329" y="3661795"/>
            <a:ext cx="3762064" cy="2527868"/>
          </a:xfrm>
        </p:spPr>
      </p:pic>
      <p:sp>
        <p:nvSpPr>
          <p:cNvPr id="17" name="Marcador de texto 16">
            <a:extLst>
              <a:ext uri="{FF2B5EF4-FFF2-40B4-BE49-F238E27FC236}">
                <a16:creationId xmlns:a16="http://schemas.microsoft.com/office/drawing/2014/main" id="{3C2533D4-8CBB-4B11-953C-E527C87B41CC}"/>
              </a:ext>
            </a:extLst>
          </p:cNvPr>
          <p:cNvSpPr>
            <a:spLocks noGrp="1"/>
          </p:cNvSpPr>
          <p:nvPr>
            <p:ph type="body" sz="quarter" idx="3"/>
          </p:nvPr>
        </p:nvSpPr>
        <p:spPr>
          <a:xfrm>
            <a:off x="6172200" y="1098958"/>
            <a:ext cx="5183188" cy="1325563"/>
          </a:xfrm>
        </p:spPr>
        <p:txBody>
          <a:bodyPr/>
          <a:lstStyle/>
          <a:p>
            <a:r>
              <a:rPr lang="es-ES" dirty="0"/>
              <a:t>El efecto Seebeck fue descubierto por el Físico Thomas Seebeck en 1821.</a:t>
            </a:r>
          </a:p>
          <a:p>
            <a:endParaRPr lang="es-AR" dirty="0"/>
          </a:p>
        </p:txBody>
      </p:sp>
      <p:sp>
        <p:nvSpPr>
          <p:cNvPr id="5" name="Marcador de contenido 4">
            <a:extLst>
              <a:ext uri="{FF2B5EF4-FFF2-40B4-BE49-F238E27FC236}">
                <a16:creationId xmlns:a16="http://schemas.microsoft.com/office/drawing/2014/main" id="{8C62FB0B-9F2C-49E1-91AD-45E8E28177BD}"/>
              </a:ext>
            </a:extLst>
          </p:cNvPr>
          <p:cNvSpPr>
            <a:spLocks noGrp="1"/>
          </p:cNvSpPr>
          <p:nvPr>
            <p:ph sz="quarter" idx="4"/>
          </p:nvPr>
        </p:nvSpPr>
        <p:spPr/>
        <p:txBody>
          <a:bodyPr>
            <a:normAutofit/>
          </a:bodyPr>
          <a:lstStyle/>
          <a:p>
            <a:pPr algn="just"/>
            <a:r>
              <a:rPr lang="es-ES" dirty="0"/>
              <a:t>Uniendo una lámina de cobre con otra de bismuto, en un circuito cerrado, al calentar una de las uniones se genera una corriente eléctrica que fluye por el aplicando una  diferencia de temperatura</a:t>
            </a:r>
            <a:endParaRPr lang="es-AR" dirty="0"/>
          </a:p>
        </p:txBody>
      </p:sp>
      <p:pic>
        <p:nvPicPr>
          <p:cNvPr id="19" name="Imagen 18">
            <a:extLst>
              <a:ext uri="{FF2B5EF4-FFF2-40B4-BE49-F238E27FC236}">
                <a16:creationId xmlns:a16="http://schemas.microsoft.com/office/drawing/2014/main" id="{F2AD987E-DB92-440C-81A9-C3CBBFDD0509}"/>
              </a:ext>
            </a:extLst>
          </p:cNvPr>
          <p:cNvPicPr>
            <a:picLocks noChangeAspect="1"/>
          </p:cNvPicPr>
          <p:nvPr/>
        </p:nvPicPr>
        <p:blipFill>
          <a:blip r:embed="rId3"/>
          <a:stretch>
            <a:fillRect/>
          </a:stretch>
        </p:blipFill>
        <p:spPr>
          <a:xfrm>
            <a:off x="763398" y="1785937"/>
            <a:ext cx="4703722" cy="1410269"/>
          </a:xfrm>
          <a:prstGeom prst="rect">
            <a:avLst/>
          </a:prstGeom>
        </p:spPr>
      </p:pic>
    </p:spTree>
    <p:extLst>
      <p:ext uri="{BB962C8B-B14F-4D97-AF65-F5344CB8AC3E}">
        <p14:creationId xmlns:p14="http://schemas.microsoft.com/office/powerpoint/2010/main" val="2554237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a:extLst>
              <a:ext uri="{FF2B5EF4-FFF2-40B4-BE49-F238E27FC236}">
                <a16:creationId xmlns:a16="http://schemas.microsoft.com/office/drawing/2014/main" id="{D4B3CE79-F9F9-4411-BAF0-E2D3512D65EE}"/>
              </a:ext>
            </a:extLst>
          </p:cNvPr>
          <p:cNvSpPr>
            <a:spLocks noGrp="1"/>
          </p:cNvSpPr>
          <p:nvPr>
            <p:ph type="title"/>
          </p:nvPr>
        </p:nvSpPr>
        <p:spPr/>
        <p:txBody>
          <a:bodyPr>
            <a:normAutofit/>
          </a:bodyPr>
          <a:lstStyle/>
          <a:p>
            <a:r>
              <a:rPr lang="es-ES" dirty="0"/>
              <a:t>Efecto Seebeck en semiconductores P-N</a:t>
            </a:r>
            <a:br>
              <a:rPr lang="es-ES" dirty="0"/>
            </a:br>
            <a:r>
              <a:rPr lang="en-US" sz="1200" dirty="0"/>
              <a:t>De Ken Brazier - self-made, based on w:Image:ThermoelectricPowerGen.jpg by CM Cullen (which is GFDL 1.2 and CC-by 2.5 licensed), CC BY-SA 4.0, https://commons.wikimedia.org/w/index.php?curid=3372874</a:t>
            </a:r>
            <a:r>
              <a:rPr lang="es-ES" sz="1200" dirty="0"/>
              <a:t>n</a:t>
            </a:r>
            <a:endParaRPr lang="es-AR" sz="1200" dirty="0"/>
          </a:p>
        </p:txBody>
      </p:sp>
      <p:pic>
        <p:nvPicPr>
          <p:cNvPr id="1028" name="Picture 4">
            <a:extLst>
              <a:ext uri="{FF2B5EF4-FFF2-40B4-BE49-F238E27FC236}">
                <a16:creationId xmlns:a16="http://schemas.microsoft.com/office/drawing/2014/main" id="{F8252F03-A0EC-40C9-837E-077583B5F70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009965" y="1825625"/>
            <a:ext cx="4172069"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0902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A6AC5D-F34F-4E88-818E-F8D9E706B2FF}"/>
              </a:ext>
            </a:extLst>
          </p:cNvPr>
          <p:cNvSpPr>
            <a:spLocks noGrp="1"/>
          </p:cNvSpPr>
          <p:nvPr>
            <p:ph type="title"/>
          </p:nvPr>
        </p:nvSpPr>
        <p:spPr/>
        <p:txBody>
          <a:bodyPr>
            <a:normAutofit fontScale="90000"/>
          </a:bodyPr>
          <a:lstStyle/>
          <a:p>
            <a:pPr algn="ctr"/>
            <a:br>
              <a:rPr lang="es-AR" sz="3100" dirty="0"/>
            </a:br>
            <a:br>
              <a:rPr lang="es-AR" sz="3100" dirty="0"/>
            </a:br>
            <a:br>
              <a:rPr lang="es-AR" sz="3100" dirty="0"/>
            </a:br>
            <a:br>
              <a:rPr lang="es-AR" sz="3100" dirty="0"/>
            </a:br>
            <a:r>
              <a:rPr lang="es-AR" sz="3100" dirty="0"/>
              <a:t>MODELO SIMPLE DE CONEXIÓN DE LAS PLACAS TERMOGENERADORAS.</a:t>
            </a:r>
            <a:br>
              <a:rPr lang="es-AR" sz="3100" dirty="0"/>
            </a:br>
            <a:br>
              <a:rPr lang="es-AR" sz="3100" dirty="0"/>
            </a:br>
            <a:br>
              <a:rPr lang="es-AR" dirty="0"/>
            </a:br>
            <a:endParaRPr lang="es-AR" dirty="0"/>
          </a:p>
        </p:txBody>
      </p:sp>
      <mc:AlternateContent xmlns:mc="http://schemas.openxmlformats.org/markup-compatibility/2006" xmlns:a14="http://schemas.microsoft.com/office/drawing/2010/main">
        <mc:Choice Requires="a14">
          <p:sp>
            <p:nvSpPr>
              <p:cNvPr id="3" name="Marcador de texto 2">
                <a:extLst>
                  <a:ext uri="{FF2B5EF4-FFF2-40B4-BE49-F238E27FC236}">
                    <a16:creationId xmlns:a16="http://schemas.microsoft.com/office/drawing/2014/main" id="{F85A852E-C23F-4050-B430-98F6C938AD34}"/>
                  </a:ext>
                </a:extLst>
              </p:cNvPr>
              <p:cNvSpPr>
                <a:spLocks noGrp="1"/>
              </p:cNvSpPr>
              <p:nvPr>
                <p:ph type="body" idx="1"/>
              </p:nvPr>
            </p:nvSpPr>
            <p:spPr>
              <a:xfrm>
                <a:off x="662731" y="1870247"/>
                <a:ext cx="5075340" cy="644352"/>
              </a:xfrm>
            </p:spPr>
            <p:txBody>
              <a:bodyPr>
                <a:normAutofit fontScale="92500" lnSpcReduction="10000"/>
              </a:bodyPr>
              <a:lstStyle/>
              <a:p>
                <a:r>
                  <a:rPr lang="es-ES" b="0" dirty="0"/>
                  <a:t>Semiconductores de estado </a:t>
                </a:r>
                <a:r>
                  <a:rPr lang="es-ES" dirty="0"/>
                  <a:t>sólidos</a:t>
                </a:r>
                <a:r>
                  <a:rPr lang="es-ES" b="0" dirty="0"/>
                  <a:t>  P-N, para efecto Seebeck. </a:t>
                </a:r>
                <a14:m>
                  <m:oMath xmlns:m="http://schemas.openxmlformats.org/officeDocument/2006/math">
                    <m:r>
                      <a:rPr lang="es-AR" sz="1800" i="1" smtClean="0">
                        <a:effectLst/>
                        <a:latin typeface="Cambria Math" panose="02040503050406030204" pitchFamily="18" charset="0"/>
                        <a:ea typeface="NSimSun" panose="02010609030101010101" pitchFamily="49" charset="-122"/>
                        <a:cs typeface="Arial" panose="020B0604020202020204" pitchFamily="34" charset="0"/>
                      </a:rPr>
                      <m:t>𝑉</m:t>
                    </m:r>
                    <m:r>
                      <a:rPr lang="es-AR" sz="1800">
                        <a:effectLst/>
                        <a:latin typeface="Cambria Math" panose="02040503050406030204" pitchFamily="18" charset="0"/>
                        <a:ea typeface="NSimSun" panose="02010609030101010101" pitchFamily="49" charset="-122"/>
                        <a:cs typeface="Arial" panose="020B0604020202020204" pitchFamily="34" charset="0"/>
                      </a:rPr>
                      <m:t>=</m:t>
                    </m:r>
                    <m:r>
                      <a:rPr lang="es-AR" sz="1800" i="1">
                        <a:effectLst/>
                        <a:latin typeface="Cambria Math" panose="02040503050406030204" pitchFamily="18" charset="0"/>
                        <a:ea typeface="NSimSun" panose="02010609030101010101" pitchFamily="49" charset="-122"/>
                        <a:cs typeface="Arial" panose="020B0604020202020204" pitchFamily="34" charset="0"/>
                      </a:rPr>
                      <m:t>𝛼</m:t>
                    </m:r>
                    <m:d>
                      <m:dPr>
                        <m:ctrlPr>
                          <a:rPr lang="es-AR" sz="1800" i="1">
                            <a:effectLst/>
                            <a:latin typeface="Cambria Math" panose="02040503050406030204" pitchFamily="18" charset="0"/>
                            <a:cs typeface="Arial" panose="020B0604020202020204" pitchFamily="34" charset="0"/>
                          </a:rPr>
                        </m:ctrlPr>
                      </m:dPr>
                      <m:e>
                        <m:r>
                          <a:rPr lang="es-AR" sz="1800" i="1">
                            <a:effectLst/>
                            <a:latin typeface="Cambria Math" panose="02040503050406030204" pitchFamily="18" charset="0"/>
                            <a:ea typeface="NSimSun" panose="02010609030101010101" pitchFamily="49" charset="-122"/>
                            <a:cs typeface="Arial" panose="020B0604020202020204" pitchFamily="34" charset="0"/>
                          </a:rPr>
                          <m:t>𝑇𝑐</m:t>
                        </m:r>
                        <m:r>
                          <a:rPr lang="es-AR" sz="1800" i="1">
                            <a:effectLst/>
                            <a:latin typeface="Cambria Math" panose="02040503050406030204" pitchFamily="18" charset="0"/>
                            <a:ea typeface="NSimSun" panose="02010609030101010101" pitchFamily="49" charset="-122"/>
                            <a:cs typeface="Arial" panose="020B0604020202020204" pitchFamily="34" charset="0"/>
                          </a:rPr>
                          <m:t>−</m:t>
                        </m:r>
                        <m:r>
                          <a:rPr lang="es-AR" sz="1800" i="1">
                            <a:effectLst/>
                            <a:latin typeface="Cambria Math" panose="02040503050406030204" pitchFamily="18" charset="0"/>
                            <a:ea typeface="NSimSun" panose="02010609030101010101" pitchFamily="49" charset="-122"/>
                            <a:cs typeface="Arial" panose="020B0604020202020204" pitchFamily="34" charset="0"/>
                          </a:rPr>
                          <m:t>𝑇𝑓</m:t>
                        </m:r>
                      </m:e>
                    </m:d>
                  </m:oMath>
                </a14:m>
                <a:endParaRPr lang="es-AR" b="0" dirty="0"/>
              </a:p>
            </p:txBody>
          </p:sp>
        </mc:Choice>
        <mc:Fallback xmlns="">
          <p:sp>
            <p:nvSpPr>
              <p:cNvPr id="3" name="Marcador de texto 2">
                <a:extLst>
                  <a:ext uri="{FF2B5EF4-FFF2-40B4-BE49-F238E27FC236}">
                    <a16:creationId xmlns:a16="http://schemas.microsoft.com/office/drawing/2014/main" id="{F85A852E-C23F-4050-B430-98F6C938AD34}"/>
                  </a:ext>
                </a:extLst>
              </p:cNvPr>
              <p:cNvSpPr>
                <a:spLocks noGrp="1" noRot="1" noChangeAspect="1" noMove="1" noResize="1" noEditPoints="1" noAdjustHandles="1" noChangeArrowheads="1" noChangeShapeType="1" noTextEdit="1"/>
              </p:cNvSpPr>
              <p:nvPr>
                <p:ph type="body" idx="1"/>
              </p:nvPr>
            </p:nvSpPr>
            <p:spPr>
              <a:xfrm>
                <a:off x="662731" y="1870247"/>
                <a:ext cx="5075340" cy="644352"/>
              </a:xfrm>
              <a:blipFill>
                <a:blip r:embed="rId5"/>
                <a:stretch>
                  <a:fillRect l="-1563" t="-14286" b="-20000"/>
                </a:stretch>
              </a:blipFill>
            </p:spPr>
            <p:txBody>
              <a:bodyPr/>
              <a:lstStyle/>
              <a:p>
                <a:r>
                  <a:rPr lang="es-AR">
                    <a:noFill/>
                  </a:rPr>
                  <a:t> </a:t>
                </a:r>
              </a:p>
            </p:txBody>
          </p:sp>
        </mc:Fallback>
      </mc:AlternateContent>
      <p:pic>
        <p:nvPicPr>
          <p:cNvPr id="9" name="Marcador de contenido 8">
            <a:extLst>
              <a:ext uri="{FF2B5EF4-FFF2-40B4-BE49-F238E27FC236}">
                <a16:creationId xmlns:a16="http://schemas.microsoft.com/office/drawing/2014/main" id="{2CBF0A62-F12A-48B1-9E41-95FA2B1D12D8}"/>
              </a:ext>
            </a:extLst>
          </p:cNvPr>
          <p:cNvPicPr>
            <a:picLocks noGrp="1" noChangeAspect="1"/>
          </p:cNvPicPr>
          <p:nvPr>
            <p:ph sz="half" idx="2"/>
          </p:nvPr>
        </p:nvPicPr>
        <p:blipFill>
          <a:blip r:embed="rId6"/>
          <a:stretch>
            <a:fillRect/>
          </a:stretch>
        </p:blipFill>
        <p:spPr>
          <a:xfrm>
            <a:off x="1442906" y="2873718"/>
            <a:ext cx="2899399" cy="2202186"/>
          </a:xfrm>
          <a:prstGeom prst="rect">
            <a:avLst/>
          </a:prstGeom>
        </p:spPr>
      </p:pic>
      <p:sp>
        <p:nvSpPr>
          <p:cNvPr id="4" name="Marcador de texto 3">
            <a:extLst>
              <a:ext uri="{FF2B5EF4-FFF2-40B4-BE49-F238E27FC236}">
                <a16:creationId xmlns:a16="http://schemas.microsoft.com/office/drawing/2014/main" id="{3D11657E-E661-4EF3-81A0-DA15F7C075CE}"/>
              </a:ext>
            </a:extLst>
          </p:cNvPr>
          <p:cNvSpPr>
            <a:spLocks noGrp="1"/>
          </p:cNvSpPr>
          <p:nvPr>
            <p:ph type="body" sz="quarter" idx="3"/>
          </p:nvPr>
        </p:nvSpPr>
        <p:spPr>
          <a:xfrm>
            <a:off x="5862856" y="1870247"/>
            <a:ext cx="5801876" cy="823912"/>
          </a:xfrm>
        </p:spPr>
        <p:txBody>
          <a:bodyPr>
            <a:normAutofit fontScale="92500" lnSpcReduction="10000"/>
          </a:bodyPr>
          <a:lstStyle/>
          <a:p>
            <a:r>
              <a:rPr lang="es-ES" b="0" dirty="0"/>
              <a:t>En cada celda </a:t>
            </a:r>
            <a:r>
              <a:rPr lang="es-ES" b="0" dirty="0" err="1"/>
              <a:t>Peltier</a:t>
            </a:r>
            <a:r>
              <a:rPr lang="es-ES" b="0" dirty="0"/>
              <a:t> se usan unos 200 pares P-N, conectadas en serie.</a:t>
            </a:r>
            <a:endParaRPr lang="es-AR" b="0" dirty="0"/>
          </a:p>
        </p:txBody>
      </p:sp>
      <p:pic>
        <p:nvPicPr>
          <p:cNvPr id="13" name="Marcador de contenido 12">
            <a:extLst>
              <a:ext uri="{FF2B5EF4-FFF2-40B4-BE49-F238E27FC236}">
                <a16:creationId xmlns:a16="http://schemas.microsoft.com/office/drawing/2014/main" id="{B3DC038A-DBA5-43DD-AC4F-F18394BDE4C9}"/>
              </a:ext>
            </a:extLst>
          </p:cNvPr>
          <p:cNvPicPr>
            <a:picLocks noGrp="1" noChangeAspect="1"/>
          </p:cNvPicPr>
          <p:nvPr>
            <p:ph sz="quarter" idx="4"/>
          </p:nvPr>
        </p:nvPicPr>
        <p:blipFill>
          <a:blip r:embed="rId7"/>
          <a:stretch>
            <a:fillRect/>
          </a:stretch>
        </p:blipFill>
        <p:spPr>
          <a:xfrm>
            <a:off x="6172200" y="2873718"/>
            <a:ext cx="5183188" cy="2947302"/>
          </a:xfrm>
        </p:spPr>
      </p:pic>
    </p:spTree>
    <p:extLst>
      <p:ext uri="{BB962C8B-B14F-4D97-AF65-F5344CB8AC3E}">
        <p14:creationId xmlns:p14="http://schemas.microsoft.com/office/powerpoint/2010/main" val="3636530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5914FD-DE8B-4204-AC1F-CF97B047EDB6}"/>
              </a:ext>
            </a:extLst>
          </p:cNvPr>
          <p:cNvSpPr>
            <a:spLocks noGrp="1"/>
          </p:cNvSpPr>
          <p:nvPr>
            <p:ph type="title"/>
          </p:nvPr>
        </p:nvSpPr>
        <p:spPr/>
        <p:txBody>
          <a:bodyPr>
            <a:normAutofit/>
          </a:bodyPr>
          <a:lstStyle/>
          <a:p>
            <a:r>
              <a:rPr lang="es-ES" dirty="0"/>
              <a:t>Placas generadoras elegidas:</a:t>
            </a:r>
            <a:br>
              <a:rPr lang="es-ES" dirty="0"/>
            </a:br>
            <a:r>
              <a:rPr lang="es-AR" sz="1800" kern="100" dirty="0" err="1">
                <a:effectLst/>
                <a:latin typeface="Arial" panose="020B0604020202020204" pitchFamily="34" charset="0"/>
                <a:ea typeface="NSimSun" panose="02010609030101010101" pitchFamily="49" charset="-122"/>
                <a:cs typeface="Lucida Sans" panose="020B0602030504020204" pitchFamily="34" charset="0"/>
              </a:rPr>
              <a:t>datasheet</a:t>
            </a:r>
            <a:r>
              <a:rPr lang="es-AR" sz="1800" kern="100" dirty="0">
                <a:effectLst/>
                <a:latin typeface="Arial" panose="020B0604020202020204" pitchFamily="34" charset="0"/>
                <a:ea typeface="NSimSun" panose="02010609030101010101" pitchFamily="49" charset="-122"/>
                <a:cs typeface="Lucida Sans" panose="020B0602030504020204" pitchFamily="34" charset="0"/>
              </a:rPr>
              <a:t> (</a:t>
            </a:r>
            <a:r>
              <a:rPr lang="es-AR" sz="1800" dirty="0">
                <a:effectLst/>
                <a:latin typeface="Arial" panose="020B0604020202020204" pitchFamily="34" charset="0"/>
                <a:ea typeface="NSimSun" panose="02010609030101010101" pitchFamily="49" charset="-122"/>
              </a:rPr>
              <a:t>placa TEC1 27145 SP1848 SA)</a:t>
            </a:r>
            <a:r>
              <a:rPr lang="es-AR" sz="1800" kern="100" dirty="0">
                <a:effectLst/>
                <a:latin typeface="Arial" panose="020B0604020202020204" pitchFamily="34" charset="0"/>
                <a:ea typeface="NSimSun" panose="02010609030101010101" pitchFamily="49" charset="-122"/>
                <a:cs typeface="Lucida Sans" panose="020B0602030504020204" pitchFamily="34" charset="0"/>
              </a:rPr>
              <a:t>.</a:t>
            </a:r>
            <a:endParaRPr lang="es-AR" sz="1800" dirty="0"/>
          </a:p>
        </p:txBody>
      </p:sp>
      <p:pic>
        <p:nvPicPr>
          <p:cNvPr id="5" name="Marcador de contenido 4" descr="Diagrama&#10;&#10;Descripción generada automáticamente con confianza media">
            <a:extLst>
              <a:ext uri="{FF2B5EF4-FFF2-40B4-BE49-F238E27FC236}">
                <a16:creationId xmlns:a16="http://schemas.microsoft.com/office/drawing/2014/main" id="{A3BB0542-CFA8-4E9D-9AB7-CBB0BC207807}"/>
              </a:ext>
            </a:extLst>
          </p:cNvPr>
          <p:cNvPicPr>
            <a:picLocks noGrp="1"/>
          </p:cNvPicPr>
          <p:nvPr>
            <p:ph sz="half" idx="1"/>
          </p:nvPr>
        </p:nvPicPr>
        <p:blipFill>
          <a:blip r:embed="rId2"/>
          <a:stretch>
            <a:fillRect/>
          </a:stretch>
        </p:blipFill>
        <p:spPr>
          <a:xfrm>
            <a:off x="506136" y="2533476"/>
            <a:ext cx="5354972" cy="2265026"/>
          </a:xfrm>
          <a:prstGeom prst="rect">
            <a:avLst/>
          </a:prstGeom>
        </p:spPr>
      </p:pic>
      <p:graphicFrame>
        <p:nvGraphicFramePr>
          <p:cNvPr id="8" name="Marcador de contenido 7">
            <a:extLst>
              <a:ext uri="{FF2B5EF4-FFF2-40B4-BE49-F238E27FC236}">
                <a16:creationId xmlns:a16="http://schemas.microsoft.com/office/drawing/2014/main" id="{DDD3B345-FB97-4E97-A751-738ACC698132}"/>
              </a:ext>
            </a:extLst>
          </p:cNvPr>
          <p:cNvGraphicFramePr>
            <a:graphicFrameLocks noGrp="1"/>
          </p:cNvGraphicFramePr>
          <p:nvPr>
            <p:ph sz="half" idx="2"/>
            <p:extLst>
              <p:ext uri="{D42A27DB-BD31-4B8C-83A1-F6EECF244321}">
                <p14:modId xmlns:p14="http://schemas.microsoft.com/office/powerpoint/2010/main" val="1072898381"/>
              </p:ext>
            </p:extLst>
          </p:nvPr>
        </p:nvGraphicFramePr>
        <p:xfrm>
          <a:off x="6172200" y="1825625"/>
          <a:ext cx="5354972" cy="4490013"/>
        </p:xfrm>
        <a:graphic>
          <a:graphicData uri="http://schemas.openxmlformats.org/drawingml/2006/table">
            <a:tbl>
              <a:tblPr firstRow="1" firstCol="1" bandRow="1">
                <a:tableStyleId>{5C22544A-7EE6-4342-B048-85BDC9FD1C3A}</a:tableStyleId>
              </a:tblPr>
              <a:tblGrid>
                <a:gridCol w="3058441">
                  <a:extLst>
                    <a:ext uri="{9D8B030D-6E8A-4147-A177-3AD203B41FA5}">
                      <a16:colId xmlns:a16="http://schemas.microsoft.com/office/drawing/2014/main" val="2372770956"/>
                    </a:ext>
                  </a:extLst>
                </a:gridCol>
                <a:gridCol w="2296531">
                  <a:extLst>
                    <a:ext uri="{9D8B030D-6E8A-4147-A177-3AD203B41FA5}">
                      <a16:colId xmlns:a16="http://schemas.microsoft.com/office/drawing/2014/main" val="3204296460"/>
                    </a:ext>
                  </a:extLst>
                </a:gridCol>
              </a:tblGrid>
              <a:tr h="483482">
                <a:tc gridSpan="2">
                  <a:txBody>
                    <a:bodyPr/>
                    <a:lstStyle/>
                    <a:p>
                      <a:pPr>
                        <a:lnSpc>
                          <a:spcPct val="107000"/>
                        </a:lnSpc>
                        <a:spcAft>
                          <a:spcPts val="800"/>
                        </a:spcAft>
                      </a:pPr>
                      <a:r>
                        <a:rPr lang="es-ES" sz="1600" dirty="0" err="1">
                          <a:effectLst/>
                        </a:rPr>
                        <a:t>Termoelectric</a:t>
                      </a:r>
                      <a:r>
                        <a:rPr lang="es-ES" sz="1600" dirty="0">
                          <a:effectLst/>
                        </a:rPr>
                        <a:t> </a:t>
                      </a:r>
                      <a:r>
                        <a:rPr lang="es-ES" sz="1600" dirty="0" err="1">
                          <a:effectLst/>
                        </a:rPr>
                        <a:t>Power</a:t>
                      </a:r>
                      <a:r>
                        <a:rPr lang="es-ES" sz="1600" dirty="0">
                          <a:effectLst/>
                        </a:rPr>
                        <a:t> </a:t>
                      </a:r>
                      <a:r>
                        <a:rPr lang="es-ES" sz="1600" dirty="0" err="1">
                          <a:effectLst/>
                        </a:rPr>
                        <a:t>Generator</a:t>
                      </a:r>
                      <a:r>
                        <a:rPr lang="es-ES" sz="1600" dirty="0">
                          <a:effectLst/>
                        </a:rPr>
                        <a:t> TEG Module</a:t>
                      </a:r>
                      <a:endParaRPr lang="es-AR" sz="1600" dirty="0">
                        <a:effectLst/>
                      </a:endParaRPr>
                    </a:p>
                    <a:p>
                      <a:pPr>
                        <a:lnSpc>
                          <a:spcPct val="107000"/>
                        </a:lnSpc>
                        <a:spcAft>
                          <a:spcPts val="800"/>
                        </a:spcAft>
                      </a:pPr>
                      <a:r>
                        <a:rPr lang="es-ES" sz="1100" dirty="0">
                          <a:effectLst/>
                        </a:rPr>
                        <a:t> </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AR"/>
                    </a:p>
                  </a:txBody>
                  <a:tcPr/>
                </a:tc>
                <a:extLst>
                  <a:ext uri="{0D108BD9-81ED-4DB2-BD59-A6C34878D82A}">
                    <a16:rowId xmlns:a16="http://schemas.microsoft.com/office/drawing/2014/main" val="2066133638"/>
                  </a:ext>
                </a:extLst>
              </a:tr>
              <a:tr h="2405506">
                <a:tc>
                  <a:txBody>
                    <a:bodyPr/>
                    <a:lstStyle/>
                    <a:p>
                      <a:pPr>
                        <a:lnSpc>
                          <a:spcPct val="107000"/>
                        </a:lnSpc>
                        <a:spcAft>
                          <a:spcPts val="800"/>
                        </a:spcAft>
                      </a:pPr>
                      <a:r>
                        <a:rPr lang="es-ES" sz="1100" dirty="0">
                          <a:effectLst/>
                        </a:rPr>
                        <a:t>Especificaciones:</a:t>
                      </a:r>
                      <a:endParaRPr lang="es-AR" sz="1100" dirty="0">
                        <a:effectLst/>
                      </a:endParaRPr>
                    </a:p>
                    <a:p>
                      <a:pPr marL="342900" lvl="0" indent="-342900">
                        <a:lnSpc>
                          <a:spcPct val="107000"/>
                        </a:lnSpc>
                        <a:buFont typeface="Symbol" panose="05050102010706020507" pitchFamily="18" charset="2"/>
                        <a:buChar char=""/>
                      </a:pPr>
                      <a:r>
                        <a:rPr lang="es-ES" sz="1100" dirty="0">
                          <a:effectLst/>
                        </a:rPr>
                        <a:t>Material: </a:t>
                      </a:r>
                      <a:r>
                        <a:rPr lang="es-ES" sz="1100" dirty="0" err="1">
                          <a:effectLst/>
                        </a:rPr>
                        <a:t>Ceramic</a:t>
                      </a:r>
                      <a:r>
                        <a:rPr lang="es-ES" sz="1100" dirty="0">
                          <a:effectLst/>
                        </a:rPr>
                        <a:t> / </a:t>
                      </a:r>
                      <a:r>
                        <a:rPr lang="es-ES" sz="1100" dirty="0" err="1">
                          <a:effectLst/>
                        </a:rPr>
                        <a:t>Bismuth</a:t>
                      </a:r>
                      <a:r>
                        <a:rPr lang="es-ES" sz="1100" dirty="0">
                          <a:effectLst/>
                        </a:rPr>
                        <a:t> </a:t>
                      </a:r>
                      <a:r>
                        <a:rPr lang="es-ES" sz="1100" dirty="0" err="1">
                          <a:effectLst/>
                        </a:rPr>
                        <a:t>Telluride</a:t>
                      </a:r>
                      <a:endParaRPr lang="es-AR" sz="1100" dirty="0">
                        <a:effectLst/>
                      </a:endParaRPr>
                    </a:p>
                    <a:p>
                      <a:pPr marL="342900" lvl="0" indent="-342900">
                        <a:lnSpc>
                          <a:spcPct val="107000"/>
                        </a:lnSpc>
                        <a:buFont typeface="Symbol" panose="05050102010706020507" pitchFamily="18" charset="2"/>
                        <a:buChar char=""/>
                      </a:pPr>
                      <a:r>
                        <a:rPr lang="es-ES" sz="1100" dirty="0">
                          <a:effectLst/>
                        </a:rPr>
                        <a:t>Color: White</a:t>
                      </a:r>
                      <a:endParaRPr lang="es-AR" sz="1100" dirty="0">
                        <a:effectLst/>
                      </a:endParaRPr>
                    </a:p>
                    <a:p>
                      <a:pPr marL="342900" lvl="0" indent="-342900">
                        <a:lnSpc>
                          <a:spcPct val="107000"/>
                        </a:lnSpc>
                        <a:buFont typeface="Symbol" panose="05050102010706020507" pitchFamily="18" charset="2"/>
                        <a:buChar char=""/>
                      </a:pPr>
                      <a:r>
                        <a:rPr lang="es-ES" sz="1100" dirty="0" err="1">
                          <a:effectLst/>
                        </a:rPr>
                        <a:t>Temperature</a:t>
                      </a:r>
                      <a:r>
                        <a:rPr lang="es-ES" sz="1100" dirty="0">
                          <a:effectLst/>
                        </a:rPr>
                        <a:t>(C): 120 </a:t>
                      </a:r>
                      <a:endParaRPr lang="es-AR" sz="1100" dirty="0">
                        <a:effectLst/>
                      </a:endParaRPr>
                    </a:p>
                    <a:p>
                      <a:pPr marL="342900" lvl="0" indent="-342900">
                        <a:lnSpc>
                          <a:spcPct val="107000"/>
                        </a:lnSpc>
                        <a:buFont typeface="Symbol" panose="05050102010706020507" pitchFamily="18" charset="2"/>
                        <a:buChar char=""/>
                      </a:pPr>
                      <a:r>
                        <a:rPr lang="es-ES" sz="1100" dirty="0">
                          <a:effectLst/>
                        </a:rPr>
                        <a:t>Open </a:t>
                      </a:r>
                      <a:r>
                        <a:rPr lang="es-ES" sz="1100" dirty="0" err="1">
                          <a:effectLst/>
                        </a:rPr>
                        <a:t>circuit</a:t>
                      </a:r>
                      <a:r>
                        <a:rPr lang="es-ES" sz="1100" dirty="0">
                          <a:effectLst/>
                        </a:rPr>
                        <a:t> </a:t>
                      </a:r>
                      <a:r>
                        <a:rPr lang="es-ES" sz="1100" dirty="0" err="1">
                          <a:effectLst/>
                        </a:rPr>
                        <a:t>voltage</a:t>
                      </a:r>
                      <a:r>
                        <a:rPr lang="es-ES" sz="1100" dirty="0">
                          <a:effectLst/>
                        </a:rPr>
                        <a:t>(V):4.8 </a:t>
                      </a:r>
                      <a:endParaRPr lang="es-AR" sz="1100" dirty="0">
                        <a:effectLst/>
                      </a:endParaRPr>
                    </a:p>
                    <a:p>
                      <a:pPr marL="342900" lvl="0" indent="-342900">
                        <a:lnSpc>
                          <a:spcPct val="107000"/>
                        </a:lnSpc>
                        <a:buFont typeface="Symbol" panose="05050102010706020507" pitchFamily="18" charset="2"/>
                        <a:buChar char=""/>
                      </a:pPr>
                      <a:r>
                        <a:rPr lang="es-ES" sz="1100" dirty="0">
                          <a:effectLst/>
                        </a:rPr>
                        <a:t>Module </a:t>
                      </a:r>
                      <a:r>
                        <a:rPr lang="es-ES" sz="1100" dirty="0" err="1">
                          <a:effectLst/>
                        </a:rPr>
                        <a:t>weigh</a:t>
                      </a:r>
                      <a:r>
                        <a:rPr lang="es-ES" sz="1100" dirty="0">
                          <a:effectLst/>
                        </a:rPr>
                        <a:t>: 250g</a:t>
                      </a:r>
                      <a:endParaRPr lang="es-AR" sz="1100" dirty="0">
                        <a:effectLst/>
                      </a:endParaRPr>
                    </a:p>
                    <a:p>
                      <a:pPr marL="342900" lvl="0" indent="-342900">
                        <a:lnSpc>
                          <a:spcPct val="107000"/>
                        </a:lnSpc>
                        <a:buFont typeface="Symbol" panose="05050102010706020507" pitchFamily="18" charset="2"/>
                        <a:buChar char=""/>
                      </a:pPr>
                      <a:r>
                        <a:rPr lang="es-ES" sz="1100" dirty="0">
                          <a:effectLst/>
                        </a:rPr>
                        <a:t>Module size:4*4*0.4 cm (L*W*H)</a:t>
                      </a:r>
                      <a:endParaRPr lang="es-AR" sz="1100" dirty="0">
                        <a:effectLst/>
                      </a:endParaRPr>
                    </a:p>
                    <a:p>
                      <a:pPr marL="342900" lvl="0" indent="-342900">
                        <a:lnSpc>
                          <a:spcPct val="107000"/>
                        </a:lnSpc>
                        <a:buFont typeface="Symbol" panose="05050102010706020507" pitchFamily="18" charset="2"/>
                        <a:buChar char=""/>
                      </a:pPr>
                      <a:r>
                        <a:rPr lang="es-ES" sz="1100" dirty="0" err="1">
                          <a:effectLst/>
                        </a:rPr>
                        <a:t>Package</a:t>
                      </a:r>
                      <a:r>
                        <a:rPr lang="es-ES" sz="1100" dirty="0">
                          <a:effectLst/>
                        </a:rPr>
                        <a:t> weight:26g /0.92oz</a:t>
                      </a:r>
                      <a:endParaRPr lang="es-AR" sz="1100" dirty="0">
                        <a:effectLst/>
                      </a:endParaRPr>
                    </a:p>
                    <a:p>
                      <a:pPr marL="342900" lvl="0" indent="-342900">
                        <a:lnSpc>
                          <a:spcPct val="107000"/>
                        </a:lnSpc>
                        <a:spcAft>
                          <a:spcPts val="800"/>
                        </a:spcAft>
                        <a:buFont typeface="Symbol" panose="05050102010706020507" pitchFamily="18" charset="2"/>
                        <a:buChar char=""/>
                      </a:pPr>
                      <a:r>
                        <a:rPr lang="es-ES" sz="1100" dirty="0" err="1">
                          <a:effectLst/>
                        </a:rPr>
                        <a:t>Package</a:t>
                      </a:r>
                      <a:r>
                        <a:rPr lang="es-ES" sz="1100" dirty="0">
                          <a:effectLst/>
                        </a:rPr>
                        <a:t> size:14.5*10*0.4cm/5.7*4*0.2inch  (L*W*H)</a:t>
                      </a:r>
                      <a:endParaRPr lang="es-AR" sz="1100" dirty="0">
                        <a:effectLst/>
                      </a:endParaRPr>
                    </a:p>
                    <a:p>
                      <a:pPr>
                        <a:lnSpc>
                          <a:spcPct val="107000"/>
                        </a:lnSpc>
                        <a:spcAft>
                          <a:spcPts val="800"/>
                        </a:spcAft>
                      </a:pPr>
                      <a:r>
                        <a:rPr lang="es-ES" sz="1100" dirty="0">
                          <a:effectLst/>
                        </a:rPr>
                        <a:t> </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ES" sz="1100" dirty="0">
                          <a:effectLst/>
                        </a:rPr>
                        <a:t>Características</a:t>
                      </a:r>
                      <a:endParaRPr lang="es-AR" sz="1100" dirty="0">
                        <a:effectLst/>
                      </a:endParaRPr>
                    </a:p>
                    <a:p>
                      <a:pPr marL="342900" lvl="0" indent="-342900">
                        <a:lnSpc>
                          <a:spcPct val="107000"/>
                        </a:lnSpc>
                        <a:buFont typeface="Symbol" panose="05050102010706020507" pitchFamily="18" charset="2"/>
                        <a:buChar char=""/>
                      </a:pPr>
                      <a:r>
                        <a:rPr lang="es-ES" sz="1100" dirty="0">
                          <a:effectLst/>
                        </a:rPr>
                        <a:t>Pequeño y liviano.</a:t>
                      </a:r>
                      <a:endParaRPr lang="es-AR" sz="1100" dirty="0">
                        <a:effectLst/>
                      </a:endParaRPr>
                    </a:p>
                    <a:p>
                      <a:pPr marL="342900" lvl="0" indent="-342900">
                        <a:lnSpc>
                          <a:spcPct val="107000"/>
                        </a:lnSpc>
                        <a:buFont typeface="Symbol" panose="05050102010706020507" pitchFamily="18" charset="2"/>
                        <a:buChar char=""/>
                      </a:pPr>
                      <a:r>
                        <a:rPr lang="es-ES" sz="1100" dirty="0">
                          <a:effectLst/>
                        </a:rPr>
                        <a:t>Generador de energía.</a:t>
                      </a:r>
                      <a:endParaRPr lang="es-AR" sz="1100" dirty="0">
                        <a:effectLst/>
                      </a:endParaRPr>
                    </a:p>
                    <a:p>
                      <a:pPr marL="342900" lvl="0" indent="-342900">
                        <a:lnSpc>
                          <a:spcPct val="107000"/>
                        </a:lnSpc>
                        <a:buFont typeface="Symbol" panose="05050102010706020507" pitchFamily="18" charset="2"/>
                        <a:buChar char=""/>
                      </a:pPr>
                      <a:r>
                        <a:rPr lang="es-ES" sz="1100" dirty="0">
                          <a:effectLst/>
                        </a:rPr>
                        <a:t>Sellado para protección contra la humedad.</a:t>
                      </a:r>
                      <a:endParaRPr lang="es-AR" sz="1100" dirty="0">
                        <a:effectLst/>
                      </a:endParaRPr>
                    </a:p>
                    <a:p>
                      <a:pPr marL="342900" lvl="0" indent="-342900">
                        <a:lnSpc>
                          <a:spcPct val="107000"/>
                        </a:lnSpc>
                        <a:buFont typeface="Symbol" panose="05050102010706020507" pitchFamily="18" charset="2"/>
                        <a:buChar char=""/>
                      </a:pPr>
                      <a:r>
                        <a:rPr lang="es-ES" sz="1100" dirty="0">
                          <a:effectLst/>
                        </a:rPr>
                        <a:t>Con elementos térmicos formulados para optimizar la generación de Seebeck.</a:t>
                      </a:r>
                      <a:endParaRPr lang="es-AR" sz="1100" dirty="0">
                        <a:effectLst/>
                      </a:endParaRPr>
                    </a:p>
                    <a:p>
                      <a:pPr marL="342900" lvl="0" indent="-342900">
                        <a:lnSpc>
                          <a:spcPct val="107000"/>
                        </a:lnSpc>
                        <a:spcAft>
                          <a:spcPts val="800"/>
                        </a:spcAft>
                        <a:buFont typeface="Symbol" panose="05050102010706020507" pitchFamily="18" charset="2"/>
                        <a:buChar char=""/>
                      </a:pPr>
                      <a:r>
                        <a:rPr lang="es-ES" sz="1100" dirty="0">
                          <a:effectLst/>
                        </a:rPr>
                        <a:t>Mayor temperatura en la cara caliente: 150 C.</a:t>
                      </a:r>
                      <a:endParaRPr lang="es-AR" sz="1100" dirty="0">
                        <a:effectLst/>
                      </a:endParaRPr>
                    </a:p>
                    <a:p>
                      <a:pPr>
                        <a:lnSpc>
                          <a:spcPct val="107000"/>
                        </a:lnSpc>
                        <a:spcAft>
                          <a:spcPts val="800"/>
                        </a:spcAft>
                      </a:pPr>
                      <a:r>
                        <a:rPr lang="es-ES" sz="1100" dirty="0">
                          <a:effectLst/>
                        </a:rPr>
                        <a:t> </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90058498"/>
                  </a:ext>
                </a:extLst>
              </a:tr>
              <a:tr h="1550535">
                <a:tc gridSpan="2">
                  <a:txBody>
                    <a:bodyPr/>
                    <a:lstStyle/>
                    <a:p>
                      <a:pPr>
                        <a:lnSpc>
                          <a:spcPct val="107000"/>
                        </a:lnSpc>
                        <a:spcAft>
                          <a:spcPts val="800"/>
                        </a:spcAft>
                      </a:pPr>
                      <a:r>
                        <a:rPr lang="es-ES" sz="1100" dirty="0">
                          <a:effectLst/>
                        </a:rPr>
                        <a:t>Estimación de potencia generada por diferencia de temperatura entre  las dos faces:</a:t>
                      </a:r>
                      <a:endParaRPr lang="es-AR" sz="1100" dirty="0">
                        <a:effectLst/>
                      </a:endParaRPr>
                    </a:p>
                    <a:p>
                      <a:pPr marL="342900" lvl="0" indent="-342900">
                        <a:lnSpc>
                          <a:spcPct val="107000"/>
                        </a:lnSpc>
                        <a:buFont typeface="Symbol" panose="05050102010706020507" pitchFamily="18" charset="2"/>
                        <a:buChar char=""/>
                      </a:pPr>
                      <a:r>
                        <a:rPr lang="es-ES" sz="1100" dirty="0">
                          <a:effectLst/>
                        </a:rPr>
                        <a:t>20º ⇨0.97V, 225mA</a:t>
                      </a:r>
                      <a:endParaRPr lang="es-AR" sz="1100" dirty="0">
                        <a:effectLst/>
                      </a:endParaRPr>
                    </a:p>
                    <a:p>
                      <a:pPr marL="342900" lvl="0" indent="-342900">
                        <a:lnSpc>
                          <a:spcPct val="107000"/>
                        </a:lnSpc>
                        <a:buFont typeface="Symbol" panose="05050102010706020507" pitchFamily="18" charset="2"/>
                        <a:buChar char=""/>
                      </a:pPr>
                      <a:r>
                        <a:rPr lang="es-ES" sz="1100" dirty="0">
                          <a:effectLst/>
                        </a:rPr>
                        <a:t>40º ⇨1.8V, 368mA</a:t>
                      </a:r>
                      <a:endParaRPr lang="es-AR" sz="1100" dirty="0">
                        <a:effectLst/>
                      </a:endParaRPr>
                    </a:p>
                    <a:p>
                      <a:pPr marL="342900" lvl="0" indent="-342900">
                        <a:lnSpc>
                          <a:spcPct val="107000"/>
                        </a:lnSpc>
                        <a:buFont typeface="Symbol" panose="05050102010706020507" pitchFamily="18" charset="2"/>
                        <a:buChar char=""/>
                      </a:pPr>
                      <a:r>
                        <a:rPr lang="es-ES" sz="1100" dirty="0">
                          <a:effectLst/>
                        </a:rPr>
                        <a:t>60º ⇨2.4V, 469mA</a:t>
                      </a:r>
                      <a:endParaRPr lang="es-AR" sz="1100" dirty="0">
                        <a:effectLst/>
                      </a:endParaRPr>
                    </a:p>
                    <a:p>
                      <a:pPr marL="342900" lvl="0" indent="-342900">
                        <a:lnSpc>
                          <a:spcPct val="107000"/>
                        </a:lnSpc>
                        <a:buFont typeface="Symbol" panose="05050102010706020507" pitchFamily="18" charset="2"/>
                        <a:buChar char=""/>
                      </a:pPr>
                      <a:r>
                        <a:rPr lang="es-ES" sz="1100" dirty="0">
                          <a:effectLst/>
                        </a:rPr>
                        <a:t>80º ⇨3.6V, 558mA</a:t>
                      </a:r>
                      <a:endParaRPr lang="es-AR" sz="1100" dirty="0">
                        <a:effectLst/>
                      </a:endParaRPr>
                    </a:p>
                    <a:p>
                      <a:pPr marL="342900" lvl="0" indent="-342900">
                        <a:lnSpc>
                          <a:spcPct val="107000"/>
                        </a:lnSpc>
                        <a:spcAft>
                          <a:spcPts val="800"/>
                        </a:spcAft>
                        <a:buFont typeface="Symbol" panose="05050102010706020507" pitchFamily="18" charset="2"/>
                        <a:buChar char=""/>
                      </a:pPr>
                      <a:r>
                        <a:rPr lang="es-ES" sz="1100" dirty="0">
                          <a:effectLst/>
                        </a:rPr>
                        <a:t>100º ⇨4.8V, 669mA</a:t>
                      </a:r>
                      <a:endParaRPr lang="es-AR" sz="1100" dirty="0">
                        <a:effectLst/>
                      </a:endParaRPr>
                    </a:p>
                    <a:p>
                      <a:pPr>
                        <a:lnSpc>
                          <a:spcPct val="107000"/>
                        </a:lnSpc>
                        <a:spcAft>
                          <a:spcPts val="800"/>
                        </a:spcAft>
                      </a:pPr>
                      <a:r>
                        <a:rPr lang="es-ES" sz="1100" dirty="0">
                          <a:effectLst/>
                        </a:rPr>
                        <a:t> </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AR"/>
                    </a:p>
                  </a:txBody>
                  <a:tcPr/>
                </a:tc>
                <a:extLst>
                  <a:ext uri="{0D108BD9-81ED-4DB2-BD59-A6C34878D82A}">
                    <a16:rowId xmlns:a16="http://schemas.microsoft.com/office/drawing/2014/main" val="2723234641"/>
                  </a:ext>
                </a:extLst>
              </a:tr>
            </a:tbl>
          </a:graphicData>
        </a:graphic>
      </p:graphicFrame>
    </p:spTree>
    <p:extLst>
      <p:ext uri="{BB962C8B-B14F-4D97-AF65-F5344CB8AC3E}">
        <p14:creationId xmlns:p14="http://schemas.microsoft.com/office/powerpoint/2010/main" val="2936050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AA8F36-4E90-4D93-9D37-6801A202D311}"/>
              </a:ext>
            </a:extLst>
          </p:cNvPr>
          <p:cNvSpPr>
            <a:spLocks noGrp="1"/>
          </p:cNvSpPr>
          <p:nvPr>
            <p:ph type="title"/>
          </p:nvPr>
        </p:nvSpPr>
        <p:spPr/>
        <p:txBody>
          <a:bodyPr>
            <a:normAutofit/>
          </a:bodyPr>
          <a:lstStyle/>
          <a:p>
            <a:r>
              <a:rPr lang="es-ES" dirty="0"/>
              <a:t>Producción de las placas similares</a:t>
            </a:r>
            <a:br>
              <a:rPr lang="es-ES" dirty="0"/>
            </a:br>
            <a:r>
              <a:rPr lang="es-AR" sz="2200" kern="100" dirty="0" err="1">
                <a:effectLst/>
                <a:latin typeface="Arial" panose="020B0604020202020204" pitchFamily="34" charset="0"/>
                <a:ea typeface="NSimSun" panose="02010609030101010101" pitchFamily="49" charset="-122"/>
                <a:cs typeface="Lucida Sans" panose="020B0602030504020204" pitchFamily="34" charset="0"/>
              </a:rPr>
              <a:t>datasheet</a:t>
            </a:r>
            <a:r>
              <a:rPr lang="es-AR" sz="2200" kern="100" dirty="0">
                <a:effectLst/>
                <a:latin typeface="Arial" panose="020B0604020202020204" pitchFamily="34" charset="0"/>
                <a:ea typeface="NSimSun" panose="02010609030101010101" pitchFamily="49" charset="-122"/>
                <a:cs typeface="Lucida Sans" panose="020B0602030504020204" pitchFamily="34" charset="0"/>
              </a:rPr>
              <a:t>(</a:t>
            </a:r>
            <a:r>
              <a:rPr lang="es-AR" sz="2200" dirty="0">
                <a:effectLst/>
                <a:latin typeface="Arial" panose="020B0604020202020204" pitchFamily="34" charset="0"/>
                <a:ea typeface="NSimSun" panose="02010609030101010101" pitchFamily="49" charset="-122"/>
              </a:rPr>
              <a:t>placa TEC1 27145 SP1848 SA)</a:t>
            </a:r>
            <a:r>
              <a:rPr lang="es-AR" sz="2200" kern="100" dirty="0">
                <a:effectLst/>
                <a:latin typeface="Arial" panose="020B0604020202020204" pitchFamily="34" charset="0"/>
                <a:ea typeface="NSimSun" panose="02010609030101010101" pitchFamily="49" charset="-122"/>
                <a:cs typeface="Lucida Sans" panose="020B0602030504020204" pitchFamily="34" charset="0"/>
              </a:rPr>
              <a:t>.</a:t>
            </a:r>
            <a:endParaRPr lang="es-AR" sz="2200" dirty="0"/>
          </a:p>
        </p:txBody>
      </p:sp>
      <p:pic>
        <p:nvPicPr>
          <p:cNvPr id="11" name="Marcador de contenido 10">
            <a:extLst>
              <a:ext uri="{FF2B5EF4-FFF2-40B4-BE49-F238E27FC236}">
                <a16:creationId xmlns:a16="http://schemas.microsoft.com/office/drawing/2014/main" id="{14433B31-6B2A-4C31-9A45-16FABB1C7D80}"/>
              </a:ext>
            </a:extLst>
          </p:cNvPr>
          <p:cNvPicPr>
            <a:picLocks noGrp="1" noChangeAspect="1"/>
          </p:cNvPicPr>
          <p:nvPr>
            <p:ph idx="1"/>
          </p:nvPr>
        </p:nvPicPr>
        <p:blipFill>
          <a:blip r:embed="rId2"/>
          <a:stretch>
            <a:fillRect/>
          </a:stretch>
        </p:blipFill>
        <p:spPr>
          <a:xfrm>
            <a:off x="3067051" y="1990725"/>
            <a:ext cx="5605462" cy="3658394"/>
          </a:xfrm>
          <a:prstGeom prst="rect">
            <a:avLst/>
          </a:prstGeom>
        </p:spPr>
      </p:pic>
    </p:spTree>
    <p:extLst>
      <p:ext uri="{BB962C8B-B14F-4D97-AF65-F5344CB8AC3E}">
        <p14:creationId xmlns:p14="http://schemas.microsoft.com/office/powerpoint/2010/main" val="25274509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365</TotalTime>
  <Words>1009</Words>
  <Application>Microsoft Office PowerPoint</Application>
  <PresentationFormat>Panorámica</PresentationFormat>
  <Paragraphs>81</Paragraphs>
  <Slides>15</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15</vt:i4>
      </vt:variant>
    </vt:vector>
  </HeadingPairs>
  <TitlesOfParts>
    <vt:vector size="23" baseType="lpstr">
      <vt:lpstr>Arial</vt:lpstr>
      <vt:lpstr>Calibri</vt:lpstr>
      <vt:lpstr>Calibri Light</vt:lpstr>
      <vt:lpstr>Cambria Math</vt:lpstr>
      <vt:lpstr>Liberation Serif</vt:lpstr>
      <vt:lpstr>Symbol</vt:lpstr>
      <vt:lpstr>Times New Roman</vt:lpstr>
      <vt:lpstr>Tema de Office</vt:lpstr>
      <vt:lpstr>Presentación de PowerPoint</vt:lpstr>
      <vt:lpstr>Presentación de PowerPoint</vt:lpstr>
      <vt:lpstr>Objetivo</vt:lpstr>
      <vt:lpstr>Funcionamiento de placas  termogeneradoras</vt:lpstr>
      <vt:lpstr>Efecto Seebeck</vt:lpstr>
      <vt:lpstr>Efecto Seebeck en semiconductores P-N De Ken Brazier - self-made, based on w:Image:ThermoelectricPowerGen.jpg by CM Cullen (which is GFDL 1.2 and CC-by 2.5 licensed), CC BY-SA 4.0, https://commons.wikimedia.org/w/index.php?curid=3372874n</vt:lpstr>
      <vt:lpstr>    MODELO SIMPLE DE CONEXIÓN DE LAS PLACAS TERMOGENERADORAS.   </vt:lpstr>
      <vt:lpstr>Placas generadoras elegidas: datasheet (placa TEC1 27145 SP1848 SA).</vt:lpstr>
      <vt:lpstr>Producción de las placas similares datasheet(placa TEC1 27145 SP1848 SA).</vt:lpstr>
      <vt:lpstr>Experiencia</vt:lpstr>
      <vt:lpstr>Resultados</vt:lpstr>
      <vt:lpstr>Selección del prototipo de aplicación</vt:lpstr>
      <vt:lpstr>Disipadores del prototipo</vt:lpstr>
      <vt:lpstr>Generación del prototipo</vt:lpstr>
      <vt:lpstr>Conclusión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ALEJANDRO RAMÓN GOROSITO</dc:creator>
  <cp:lastModifiedBy>Alicia Elena Carbonell</cp:lastModifiedBy>
  <cp:revision>45</cp:revision>
  <dcterms:created xsi:type="dcterms:W3CDTF">2022-11-05T22:50:03Z</dcterms:created>
  <dcterms:modified xsi:type="dcterms:W3CDTF">2024-03-24T23:45:44Z</dcterms:modified>
</cp:coreProperties>
</file>