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831D3-F0FB-7748-1E61-148D530788EF}" v="3" dt="2021-09-09T02:58:35.763"/>
    <p1510:client id="{16BDD69B-2C36-AEB5-EF35-1F7DA795D885}" v="34" dt="2021-09-09T02:58:10.294"/>
    <p1510:client id="{C53AA5C3-36D2-9F66-EB78-9D72A8E522E6}" v="471" dt="2021-09-09T03:00:17.029"/>
    <p1510:client id="{D8029A57-A9AC-7A14-FEFF-5A72B5FCB5FA}" v="760" dt="2021-09-09T02:46:35.598"/>
    <p1510:client id="{DA1519F2-96E2-BCAF-051C-C0CE6591EBF5}" v="84" dt="2021-09-09T02:10:44.420"/>
    <p1510:client id="{E416DF52-658A-BD40-D1D2-EAF49E4C90DD}" v="195" dt="2021-09-10T17:18:27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AB0AB-0A3C-4414-BA5B-CD507F2E5551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DE54A-D506-464F-B6A8-271C65845E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133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DE54A-D506-464F-B6A8-271C65845E2C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570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56AF9-17EC-43A9-BE85-8CC60E8F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EA8C05-EEDB-4E2E-867F-6DA0C4143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1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9" indent="0" algn="ctr">
              <a:buNone/>
              <a:defRPr sz="1800"/>
            </a:lvl3pPr>
            <a:lvl4pPr marL="1371584" indent="0" algn="ctr">
              <a:buNone/>
              <a:defRPr sz="1600"/>
            </a:lvl4pPr>
            <a:lvl5pPr marL="1828778" indent="0" algn="ctr">
              <a:buNone/>
              <a:defRPr sz="1600"/>
            </a:lvl5pPr>
            <a:lvl6pPr marL="2285973" indent="0" algn="ctr">
              <a:buNone/>
              <a:defRPr sz="1600"/>
            </a:lvl6pPr>
            <a:lvl7pPr marL="2743167" indent="0" algn="ctr">
              <a:buNone/>
              <a:defRPr sz="1600"/>
            </a:lvl7pPr>
            <a:lvl8pPr marL="3200362" indent="0" algn="ctr">
              <a:buNone/>
              <a:defRPr sz="1600"/>
            </a:lvl8pPr>
            <a:lvl9pPr marL="3657557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5C8B3A-6506-4E30-98B1-BF8A75E4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727A06-CDC0-4605-8001-62D96168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4F901B-72CB-43C5-8F43-870A20E9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126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DF915-7C74-44C7-9255-C7ABBEC0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6CEC77-C813-4E92-9100-D3EFA8EA8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FB92A9-BD02-4FDA-AB62-80BE9C31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010F10-45A9-4DE2-96D8-329EEDEB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99719C-817F-4CE5-B522-65B89E766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450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331029-C752-4964-BA01-C554C7FF6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7"/>
            <a:ext cx="2628900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D5D7F0-FF2D-4209-A9EC-88E0FBAAF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7"/>
            <a:ext cx="7734300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74828E-06D2-4E6B-8459-CF67D81E2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16D6A3-D1FC-4C43-B2C1-C1420CF9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19C27-F39D-4CF4-A9C8-3E43FA08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533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5EC31-75FB-45FC-9A88-3FCB3E1C1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F818C9-AF01-4358-B94D-816535C09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7D12D8-3F02-4E0C-9DB7-20C9B58B2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8E8294-F458-4842-B3BC-9244FC8E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D86EA6-B00E-4989-AEB7-446FE0070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035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313D1-4540-4E65-8D04-D4A53F80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B37AFF-3761-4E34-A307-85C0DB5B3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56D6E8-77F6-49DF-A717-DCA8DCB9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AF7B54-4CF5-4586-A13A-EA82CDDD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557227-704F-4CA1-ACC6-B616E704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800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B7998-F8C3-4FD3-8751-45EA395C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BD6B09-F4F7-4DD8-9F08-06DAB51B8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5924DA-82F8-41C0-A847-0C5CD2688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D0A753-42FE-46C7-8B14-7B6AD59E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45F7C8-5303-444A-B6C3-D6715D5A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1C68D8-4DA5-4AB1-990E-0C161F81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92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20E9D-FDD9-413A-B1FD-6AF40589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A31AF8-9032-4797-9170-25944098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4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3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2" indent="0">
              <a:buNone/>
              <a:defRPr sz="1600" b="1"/>
            </a:lvl8pPr>
            <a:lvl9pPr marL="3657557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C3BB0D-CA7E-4597-AD8C-673D54FE1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85FDE3-5CE8-4C2A-9E7F-9BA2E4935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4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3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2" indent="0">
              <a:buNone/>
              <a:defRPr sz="1600" b="1"/>
            </a:lvl8pPr>
            <a:lvl9pPr marL="3657557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2538A7-1FA2-4F69-A798-E82B5D22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E7F527-3117-49C5-996C-7BCA782C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10A2AA-3A4C-489F-A6D4-E09E1AEF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06E520-CB49-40C9-B7E0-D32C65C5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059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54B8A-CF5F-46DD-957C-E56F2EB0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7FF9E5E-C5C8-47AF-B13A-D7FB42B5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5F06D4-AB50-455B-A8D3-98E8EEF2D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F8C909-2AEF-41E4-90DC-3EB5334A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076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A0B72D-C7C9-44D9-8734-BB4F6643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4BCEE7-2F6A-46FF-9723-1DB40795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75C7B0-90DF-4CF4-B998-48D0050A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238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8374D-E5E9-48B0-9124-125D43F6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54E913-3ADA-4C86-92B9-2A5D3BFE6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158385-BDDA-432D-9A28-5DC22309F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89" indent="0">
              <a:buNone/>
              <a:defRPr sz="1200"/>
            </a:lvl3pPr>
            <a:lvl4pPr marL="1371584" indent="0">
              <a:buNone/>
              <a:defRPr sz="1000"/>
            </a:lvl4pPr>
            <a:lvl5pPr marL="1828778" indent="0">
              <a:buNone/>
              <a:defRPr sz="1000"/>
            </a:lvl5pPr>
            <a:lvl6pPr marL="2285973" indent="0">
              <a:buNone/>
              <a:defRPr sz="1000"/>
            </a:lvl6pPr>
            <a:lvl7pPr marL="2743167" indent="0">
              <a:buNone/>
              <a:defRPr sz="1000"/>
            </a:lvl7pPr>
            <a:lvl8pPr marL="3200362" indent="0">
              <a:buNone/>
              <a:defRPr sz="1000"/>
            </a:lvl8pPr>
            <a:lvl9pPr marL="3657557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0E7B23-FDE0-471B-AF3A-AC8137A7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4AB15C-341E-4912-B069-D9CD2B70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12EC73-7B9F-4944-BABC-F4D2125F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733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F2312-CCAE-4EBC-B318-524424110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F6D9F8-39AC-44B9-A04A-387FBB202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9" indent="0">
              <a:buNone/>
              <a:defRPr sz="2400"/>
            </a:lvl3pPr>
            <a:lvl4pPr marL="1371584" indent="0">
              <a:buNone/>
              <a:defRPr sz="2000"/>
            </a:lvl4pPr>
            <a:lvl5pPr marL="1828778" indent="0">
              <a:buNone/>
              <a:defRPr sz="2000"/>
            </a:lvl5pPr>
            <a:lvl6pPr marL="2285973" indent="0">
              <a:buNone/>
              <a:defRPr sz="2000"/>
            </a:lvl6pPr>
            <a:lvl7pPr marL="2743167" indent="0">
              <a:buNone/>
              <a:defRPr sz="2000"/>
            </a:lvl7pPr>
            <a:lvl8pPr marL="3200362" indent="0">
              <a:buNone/>
              <a:defRPr sz="2000"/>
            </a:lvl8pPr>
            <a:lvl9pPr marL="3657557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E52053-75F4-43E8-9D2B-0BE7E5F3F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89" indent="0">
              <a:buNone/>
              <a:defRPr sz="1200"/>
            </a:lvl3pPr>
            <a:lvl4pPr marL="1371584" indent="0">
              <a:buNone/>
              <a:defRPr sz="1000"/>
            </a:lvl4pPr>
            <a:lvl5pPr marL="1828778" indent="0">
              <a:buNone/>
              <a:defRPr sz="1000"/>
            </a:lvl5pPr>
            <a:lvl6pPr marL="2285973" indent="0">
              <a:buNone/>
              <a:defRPr sz="1000"/>
            </a:lvl6pPr>
            <a:lvl7pPr marL="2743167" indent="0">
              <a:buNone/>
              <a:defRPr sz="1000"/>
            </a:lvl7pPr>
            <a:lvl8pPr marL="3200362" indent="0">
              <a:buNone/>
              <a:defRPr sz="1000"/>
            </a:lvl8pPr>
            <a:lvl9pPr marL="3657557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1FAF55-4EA5-48CE-BCCA-D0CA5C20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D340FD-85EC-488E-B4B6-63E9E11BB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A7E70-F3C5-465A-B36A-C372EF87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285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4545A7-549D-4B68-A1BE-A7009E881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07AEA-DB42-4866-B723-DDF71E690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B41AF-9FA2-465F-8A03-317A49908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E717-5358-4CD8-A746-952B9C146040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6AC7A-E08A-4DCF-855D-FA5FAD799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1C6F73-2041-4CF3-B582-D97CEB914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39B5-0804-4F58-9789-7CADD3FC62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13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E13BA69D-0233-4DBD-9B90-DE4078B7C411}"/>
              </a:ext>
            </a:extLst>
          </p:cNvPr>
          <p:cNvSpPr txBox="1"/>
          <p:nvPr/>
        </p:nvSpPr>
        <p:spPr>
          <a:xfrm>
            <a:off x="2784446" y="-4392"/>
            <a:ext cx="928365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s-AR"/>
            </a:defPPr>
            <a:lvl1pPr marL="0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78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356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34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713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8391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8069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77482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74265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800" b="1">
                <a:ea typeface="+mn-lt"/>
                <a:cs typeface="+mn-lt"/>
              </a:rPr>
              <a:t>Título: </a:t>
            </a:r>
            <a:r>
              <a:rPr lang="es-ES" sz="1800" b="1">
                <a:ea typeface="+mn-lt"/>
                <a:cs typeface="+mn-lt"/>
              </a:rPr>
              <a:t>“</a:t>
            </a:r>
            <a:r>
              <a:rPr lang="es-AR" sz="1800" b="1">
                <a:ea typeface="+mn-lt"/>
                <a:cs typeface="+mn-lt"/>
              </a:rPr>
              <a:t>Evaluación de placas </a:t>
            </a:r>
            <a:r>
              <a:rPr lang="es-AR" sz="1800" b="1" err="1">
                <a:ea typeface="+mn-lt"/>
                <a:cs typeface="+mn-lt"/>
              </a:rPr>
              <a:t>termogeneradoras</a:t>
            </a:r>
            <a:r>
              <a:rPr lang="es-AR" sz="1800" b="1">
                <a:ea typeface="+mn-lt"/>
                <a:cs typeface="+mn-lt"/>
              </a:rPr>
              <a:t> y posibles aplicaciones”</a:t>
            </a:r>
            <a:r>
              <a:rPr lang="es-ES" sz="1800" b="1">
                <a:ea typeface="+mn-lt"/>
                <a:cs typeface="+mn-lt"/>
              </a:rPr>
              <a:t> </a:t>
            </a:r>
            <a:endParaRPr lang="es-AR" sz="1800">
              <a:cs typeface="Calibri"/>
            </a:endParaRPr>
          </a:p>
          <a:p>
            <a:r>
              <a:rPr lang="es-AR" sz="1800" b="1"/>
              <a:t>Autores: </a:t>
            </a:r>
            <a:r>
              <a:rPr lang="es-AR" sz="1800">
                <a:ea typeface="+mn-lt"/>
                <a:cs typeface="+mn-lt"/>
              </a:rPr>
              <a:t>Gorosito, A. R.; Solier </a:t>
            </a:r>
            <a:r>
              <a:rPr lang="es-AR" sz="1800" err="1">
                <a:ea typeface="+mn-lt"/>
                <a:cs typeface="+mn-lt"/>
              </a:rPr>
              <a:t>Zandomeni</a:t>
            </a:r>
            <a:r>
              <a:rPr lang="es-AR" sz="1800">
                <a:ea typeface="+mn-lt"/>
                <a:cs typeface="+mn-lt"/>
              </a:rPr>
              <a:t>, H. M; </a:t>
            </a:r>
            <a:r>
              <a:rPr lang="es-AR" sz="1800" err="1">
                <a:ea typeface="+mn-lt"/>
                <a:cs typeface="+mn-lt"/>
              </a:rPr>
              <a:t>Pralong</a:t>
            </a:r>
            <a:r>
              <a:rPr lang="es-AR" sz="1800">
                <a:ea typeface="+mn-lt"/>
                <a:cs typeface="+mn-lt"/>
              </a:rPr>
              <a:t>, S. E. ; Larrosa, F. H. ; </a:t>
            </a:r>
            <a:r>
              <a:rPr lang="es-AR" sz="1800" err="1">
                <a:ea typeface="+mn-lt"/>
                <a:cs typeface="+mn-lt"/>
              </a:rPr>
              <a:t>Gieco</a:t>
            </a:r>
            <a:r>
              <a:rPr lang="es-AR" sz="1800">
                <a:ea typeface="+mn-lt"/>
                <a:cs typeface="+mn-lt"/>
              </a:rPr>
              <a:t> L. A. ; Carbonell, A. E.</a:t>
            </a:r>
            <a:endParaRPr lang="es-AR" sz="1800">
              <a:cs typeface="Calibri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14" y="0"/>
            <a:ext cx="2531786" cy="85510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5A01C7D-C22B-4621-AC8A-D0E72570D0B6}"/>
              </a:ext>
            </a:extLst>
          </p:cNvPr>
          <p:cNvSpPr txBox="1"/>
          <p:nvPr/>
        </p:nvSpPr>
        <p:spPr>
          <a:xfrm>
            <a:off x="6971794" y="1474218"/>
            <a:ext cx="4968061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AR"/>
            </a:defPPr>
            <a:lvl1pPr marL="0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78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356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34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713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8391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8069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77482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74265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400" b="1" dirty="0">
                <a:ea typeface="+mn-lt"/>
                <a:cs typeface="+mn-lt"/>
              </a:rPr>
              <a:t>FUNDAMENTOS</a:t>
            </a:r>
            <a:endParaRPr lang="en-US" sz="1400" b="1" dirty="0">
              <a:ea typeface="+mn-lt"/>
              <a:cs typeface="+mn-lt"/>
            </a:endParaRPr>
          </a:p>
          <a:p>
            <a:pPr algn="just"/>
            <a:r>
              <a:rPr lang="es-AR" sz="1400" dirty="0">
                <a:ea typeface="+mn-lt"/>
                <a:cs typeface="+mn-lt"/>
              </a:rPr>
              <a:t>Usamos un generador termoeléctrico, como se muestra en la imagen de la izquierda ,cuyo principio de funcionamiento es el efecto Seebeck en la producción de energía eléctrica. </a:t>
            </a:r>
            <a:r>
              <a:rPr lang="es-AR" sz="1400" dirty="0"/>
              <a:t>Este efecto ocurre cuando un gradiente de temperatura se aplica entre las caras de la placa para generar una diferencia de potencial. </a:t>
            </a:r>
            <a:r>
              <a:rPr lang="es-AR" sz="1400" dirty="0">
                <a:ea typeface="+mn-lt"/>
                <a:cs typeface="+mn-lt"/>
              </a:rPr>
              <a:t>Cada placa posee una producción de potencia eléctrica que depende del salto térmico entre sus caras y su material de  fabricación.</a:t>
            </a:r>
            <a:endParaRPr lang="es-ES" sz="1400" dirty="0">
              <a:cs typeface="Calibri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FBE6BB6-D716-445D-A621-C4F57409CC64}"/>
              </a:ext>
            </a:extLst>
          </p:cNvPr>
          <p:cNvSpPr txBox="1"/>
          <p:nvPr/>
        </p:nvSpPr>
        <p:spPr>
          <a:xfrm>
            <a:off x="252144" y="1474218"/>
            <a:ext cx="4378589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AR"/>
            </a:defPPr>
            <a:lvl1pPr marL="0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78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356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34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713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8391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8069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77482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74265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1400" b="1" dirty="0"/>
              <a:t>RESUMEN</a:t>
            </a:r>
            <a:endParaRPr lang="en-US" sz="1400" b="1" dirty="0">
              <a:ea typeface="+mn-lt"/>
              <a:cs typeface="+mn-lt"/>
            </a:endParaRPr>
          </a:p>
          <a:p>
            <a:pPr algn="just"/>
            <a:r>
              <a:rPr lang="es-AR" sz="1400" dirty="0"/>
              <a:t>Se proponen placas </a:t>
            </a:r>
            <a:r>
              <a:rPr lang="es-AR" sz="1400" dirty="0" err="1"/>
              <a:t>termogeneradoras</a:t>
            </a:r>
            <a:r>
              <a:rPr lang="es-AR" sz="1400" dirty="0"/>
              <a:t> para la producción de potencia eléctrica, se realizó el modelado térmico de las mismas, usando fuentes de calor de media y baja temperatura. </a:t>
            </a:r>
            <a:r>
              <a:rPr lang="es-AR" sz="1400" dirty="0">
                <a:ea typeface="+mn-lt"/>
                <a:cs typeface="+mn-lt"/>
              </a:rPr>
              <a:t>Se exponen los datos obtenidos del sistema elegido y el análisis de sus posibles campos de aplicación y comparación.</a:t>
            </a:r>
            <a:endParaRPr lang="es-ES" sz="1400" dirty="0">
              <a:cs typeface="Calibri" panose="020F0502020204030204"/>
            </a:endParaRPr>
          </a:p>
        </p:txBody>
      </p:sp>
      <p:sp>
        <p:nvSpPr>
          <p:cNvPr id="7" name="Marcador de contenido 5">
            <a:extLst>
              <a:ext uri="{FF2B5EF4-FFF2-40B4-BE49-F238E27FC236}">
                <a16:creationId xmlns:a16="http://schemas.microsoft.com/office/drawing/2014/main" id="{4DDCBA24-427F-4674-B6AE-6173DEA75709}"/>
              </a:ext>
            </a:extLst>
          </p:cNvPr>
          <p:cNvSpPr>
            <a:spLocks noGrp="1"/>
          </p:cNvSpPr>
          <p:nvPr/>
        </p:nvSpPr>
        <p:spPr>
          <a:xfrm>
            <a:off x="6971795" y="3766569"/>
            <a:ext cx="4967164" cy="17797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 marL="0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78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356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34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713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8391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8069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77482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74265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AR" sz="1400" b="1" dirty="0">
                <a:ea typeface="+mn-lt"/>
                <a:cs typeface="+mn-lt"/>
              </a:rPr>
              <a:t>CONCLUSIONES</a:t>
            </a:r>
            <a:endParaRPr lang="en-US" sz="1400" b="1" dirty="0"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AR" sz="1400" dirty="0">
                <a:solidFill>
                  <a:schemeClr val="dk1"/>
                </a:solidFill>
                <a:ea typeface="+mn-lt"/>
                <a:cs typeface="+mn-lt"/>
              </a:rPr>
              <a:t>El sis</a:t>
            </a:r>
            <a:r>
              <a:rPr lang="es-AR" sz="1400" dirty="0">
                <a:cs typeface="Calibri"/>
              </a:rPr>
              <a:t>tema </a:t>
            </a:r>
            <a:r>
              <a:rPr lang="es-AR" sz="1400" dirty="0" err="1">
                <a:cs typeface="Calibri"/>
              </a:rPr>
              <a:t>termogenerador</a:t>
            </a:r>
            <a:r>
              <a:rPr lang="es-AR" sz="1400" dirty="0">
                <a:cs typeface="Calibri"/>
              </a:rPr>
              <a:t> elegido corresponde a la elección más económica comparada con otros sistemas alternativos de producción de energía limpia.</a:t>
            </a:r>
            <a:endParaRPr lang="en-US" sz="1400" dirty="0"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AR" sz="1400" dirty="0">
                <a:cs typeface="Calibri"/>
              </a:rPr>
              <a:t>Se destaca l</a:t>
            </a:r>
            <a:r>
              <a:rPr lang="es-AR" sz="1400" dirty="0">
                <a:ea typeface="+mn-lt"/>
                <a:cs typeface="+mn-lt"/>
              </a:rPr>
              <a:t>a importancia de este tipo de investigaciones para mejorar la eficiencia energética de los sistemas de producción, además del aprovechamiento de aquellos recursos que comúnmente son desechados.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AE52C26-4D2D-4A39-B626-CDB97F64A14B}"/>
              </a:ext>
            </a:extLst>
          </p:cNvPr>
          <p:cNvSpPr txBox="1"/>
          <p:nvPr/>
        </p:nvSpPr>
        <p:spPr>
          <a:xfrm>
            <a:off x="253041" y="3761118"/>
            <a:ext cx="437858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AR"/>
            </a:defPPr>
            <a:lvl1pPr marL="0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78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356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34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7133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83916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80699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77482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74265" algn="l" defTabSz="1193566" rtl="0" eaLnBrk="1" latinLnBrk="0" hangingPunct="1">
              <a:defRPr sz="2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1400" b="1" dirty="0">
                <a:ea typeface="+mn-lt"/>
                <a:cs typeface="+mn-lt"/>
              </a:rPr>
              <a:t>METODOLOGIA Y RESULTADOS</a:t>
            </a:r>
            <a:endParaRPr lang="en-US" sz="1400" dirty="0">
              <a:ea typeface="+mn-lt"/>
              <a:cs typeface="+mn-lt"/>
            </a:endParaRPr>
          </a:p>
          <a:p>
            <a:pPr algn="just"/>
            <a:r>
              <a:rPr lang="es-AR" sz="1400" dirty="0">
                <a:ea typeface="+mn-lt"/>
                <a:cs typeface="+mn-lt"/>
              </a:rPr>
              <a:t>La placa en cuestión necesita disipar calor y mantener constante la diferencia de temperatura, por tanto, se calculó y diseñó analíticamente, y posteriormente se simuló por software el disipador de aluminio que cumple con las condiciones requeridas para disipación de calor por convección natural. Se muestra la imagen del mismo a la derecha. La placa producirá en estas condiciones 2W y tendrá una eficiencia de 4,2%.</a:t>
            </a:r>
            <a:endParaRPr lang="en-US" sz="1400" dirty="0">
              <a:ea typeface="+mn-lt"/>
              <a:cs typeface="+mn-lt"/>
            </a:endParaRPr>
          </a:p>
        </p:txBody>
      </p:sp>
      <p:pic>
        <p:nvPicPr>
          <p:cNvPr id="10" name="Imagen 11" descr="Imagen que contiene computadora, lado, grande, refrigerador&#10;&#10;Descripción generada automáticamente">
            <a:extLst>
              <a:ext uri="{FF2B5EF4-FFF2-40B4-BE49-F238E27FC236}">
                <a16:creationId xmlns:a16="http://schemas.microsoft.com/office/drawing/2014/main" id="{D8422679-CE8F-47CD-A548-AE0C82E0A9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5028" y="3761119"/>
            <a:ext cx="1930880" cy="250094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n 10">
            <a:extLst>
              <a:ext uri="{FF2B5EF4-FFF2-40B4-BE49-F238E27FC236}">
                <a16:creationId xmlns:a16="http://schemas.microsoft.com/office/drawing/2014/main" id="{40935D59-A139-4DF7-87CB-279BF80D58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6402" y="1477274"/>
            <a:ext cx="1580970" cy="2135037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2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338</Words>
  <Application>Microsoft Office PowerPoint</Application>
  <PresentationFormat>Panorámica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Fernandez Luco</dc:creator>
  <cp:lastModifiedBy>Depto. Biblioteca</cp:lastModifiedBy>
  <cp:revision>38</cp:revision>
  <dcterms:created xsi:type="dcterms:W3CDTF">2021-09-01T18:05:59Z</dcterms:created>
  <dcterms:modified xsi:type="dcterms:W3CDTF">2024-03-25T22:30:55Z</dcterms:modified>
</cp:coreProperties>
</file>